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Sモトヤ新楷書 Bold" panose="020B0600070205080204" charset="-128"/>
      <p:regular r:id="rId11"/>
    </p:embeddedFont>
    <p:embeddedFont>
      <p:font typeface="Bellaboo" panose="020B0600070205080204" charset="0"/>
      <p:regular r:id="rId12"/>
    </p:embeddedFont>
    <p:embeddedFont>
      <p:font typeface="Montserrat" panose="00000500000000000000" pitchFamily="2" charset="0"/>
      <p:regular r:id="rId13"/>
    </p:embeddedFont>
    <p:embeddedFont>
      <p:font typeface="Montserrat Semi-Bold" panose="020B060007020508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49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0282" y="-647700"/>
            <a:ext cx="18588282" cy="12283785"/>
          </a:xfrm>
          <a:custGeom>
            <a:avLst/>
            <a:gdLst/>
            <a:ahLst/>
            <a:cxnLst/>
            <a:rect l="l" t="t" r="r" b="b"/>
            <a:pathLst>
              <a:path w="18588282" h="12283785">
                <a:moveTo>
                  <a:pt x="0" y="0"/>
                </a:moveTo>
                <a:lnTo>
                  <a:pt x="18588282" y="0"/>
                </a:lnTo>
                <a:lnTo>
                  <a:pt x="18588282" y="12283785"/>
                </a:lnTo>
                <a:lnTo>
                  <a:pt x="0" y="12283785"/>
                </a:lnTo>
                <a:lnTo>
                  <a:pt x="0" y="0"/>
                </a:lnTo>
                <a:close/>
              </a:path>
            </a:pathLst>
          </a:custGeom>
          <a:blipFill>
            <a:blip r:embed="rId2"/>
            <a:stretch>
              <a:fillRect t="-409" b="-409"/>
            </a:stretch>
          </a:blipFill>
        </p:spPr>
        <p:txBody>
          <a:bodyPr/>
          <a:lstStyle/>
          <a:p>
            <a:endParaRPr lang="ja-JP" altLang="en-US"/>
          </a:p>
        </p:txBody>
      </p:sp>
      <p:grpSp>
        <p:nvGrpSpPr>
          <p:cNvPr id="3" name="Group 3"/>
          <p:cNvGrpSpPr/>
          <p:nvPr/>
        </p:nvGrpSpPr>
        <p:grpSpPr>
          <a:xfrm>
            <a:off x="170820" y="3875775"/>
            <a:ext cx="17946359" cy="1009582"/>
            <a:chOff x="0" y="0"/>
            <a:chExt cx="7224179" cy="406400"/>
          </a:xfrm>
        </p:grpSpPr>
        <p:sp>
          <p:nvSpPr>
            <p:cNvPr id="4" name="Freeform 4"/>
            <p:cNvSpPr/>
            <p:nvPr/>
          </p:nvSpPr>
          <p:spPr>
            <a:xfrm>
              <a:off x="0" y="0"/>
              <a:ext cx="7224179" cy="406400"/>
            </a:xfrm>
            <a:custGeom>
              <a:avLst/>
              <a:gdLst/>
              <a:ahLst/>
              <a:cxnLst/>
              <a:rect l="l" t="t" r="r" b="b"/>
              <a:pathLst>
                <a:path w="7224179" h="406400">
                  <a:moveTo>
                    <a:pt x="7020979" y="0"/>
                  </a:moveTo>
                  <a:cubicBezTo>
                    <a:pt x="7133203" y="0"/>
                    <a:pt x="7224179" y="90976"/>
                    <a:pt x="7224179" y="203200"/>
                  </a:cubicBezTo>
                  <a:cubicBezTo>
                    <a:pt x="7224179" y="315424"/>
                    <a:pt x="7133203" y="406400"/>
                    <a:pt x="7020979"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ja-JP" altLang="en-US"/>
            </a:p>
          </p:txBody>
        </p:sp>
        <p:sp>
          <p:nvSpPr>
            <p:cNvPr id="5" name="TextBox 5"/>
            <p:cNvSpPr txBox="1"/>
            <p:nvPr/>
          </p:nvSpPr>
          <p:spPr>
            <a:xfrm>
              <a:off x="0" y="-47625"/>
              <a:ext cx="7224179" cy="454025"/>
            </a:xfrm>
            <a:prstGeom prst="rect">
              <a:avLst/>
            </a:prstGeom>
          </p:spPr>
          <p:txBody>
            <a:bodyPr lIns="50800" tIns="50800" rIns="50800" bIns="50800" rtlCol="0" anchor="ctr"/>
            <a:lstStyle/>
            <a:p>
              <a:pPr algn="ctr">
                <a:lnSpc>
                  <a:spcPts val="3639"/>
                </a:lnSpc>
              </a:pPr>
              <a:endParaRPr/>
            </a:p>
          </p:txBody>
        </p:sp>
      </p:grpSp>
      <p:sp>
        <p:nvSpPr>
          <p:cNvPr id="6" name="TextBox 6"/>
          <p:cNvSpPr txBox="1"/>
          <p:nvPr/>
        </p:nvSpPr>
        <p:spPr>
          <a:xfrm>
            <a:off x="-300282" y="4025159"/>
            <a:ext cx="19156490" cy="1349375"/>
          </a:xfrm>
          <a:prstGeom prst="rect">
            <a:avLst/>
          </a:prstGeom>
        </p:spPr>
        <p:txBody>
          <a:bodyPr lIns="0" tIns="0" rIns="0" bIns="0" rtlCol="0" anchor="t">
            <a:spAutoFit/>
          </a:bodyPr>
          <a:lstStyle/>
          <a:p>
            <a:pPr algn="ctr">
              <a:lnSpc>
                <a:spcPts val="7000"/>
              </a:lnSpc>
            </a:pPr>
            <a:r>
              <a:rPr lang="en-US" sz="5000" dirty="0">
                <a:solidFill>
                  <a:srgbClr val="000000"/>
                </a:solidFill>
                <a:latin typeface="Sモトヤ新楷書 Bold"/>
                <a:ea typeface="Sモトヤ新楷書 Bold"/>
              </a:rPr>
              <a:t>「</a:t>
            </a:r>
            <a:r>
              <a:rPr lang="en-US" sz="5000" dirty="0" err="1">
                <a:solidFill>
                  <a:srgbClr val="000000"/>
                </a:solidFill>
                <a:latin typeface="Sモトヤ新楷書 Bold"/>
                <a:ea typeface="Sモトヤ新楷書 Bold"/>
              </a:rPr>
              <a:t>SDGsが織りなす台湾市場の未来：新たな雇用と革新の冒険</a:t>
            </a:r>
            <a:r>
              <a:rPr lang="en-US" sz="5000" dirty="0">
                <a:solidFill>
                  <a:srgbClr val="000000"/>
                </a:solidFill>
                <a:latin typeface="Sモトヤ新楷書 Bold"/>
                <a:ea typeface="Sモトヤ新楷書 Bold"/>
              </a:rPr>
              <a:t>」</a:t>
            </a:r>
          </a:p>
        </p:txBody>
      </p:sp>
      <p:grpSp>
        <p:nvGrpSpPr>
          <p:cNvPr id="7" name="Group 7"/>
          <p:cNvGrpSpPr/>
          <p:nvPr/>
        </p:nvGrpSpPr>
        <p:grpSpPr>
          <a:xfrm>
            <a:off x="3118938" y="7020369"/>
            <a:ext cx="11782498" cy="1743106"/>
            <a:chOff x="0" y="-147637"/>
            <a:chExt cx="4742961" cy="701675"/>
          </a:xfrm>
        </p:grpSpPr>
        <p:sp>
          <p:nvSpPr>
            <p:cNvPr id="8" name="Freeform 8"/>
            <p:cNvSpPr/>
            <p:nvPr/>
          </p:nvSpPr>
          <p:spPr>
            <a:xfrm>
              <a:off x="0" y="0"/>
              <a:ext cx="4729815" cy="406400"/>
            </a:xfrm>
            <a:custGeom>
              <a:avLst/>
              <a:gdLst/>
              <a:ahLst/>
              <a:cxnLst/>
              <a:rect l="l" t="t" r="r" b="b"/>
              <a:pathLst>
                <a:path w="4729815" h="406400">
                  <a:moveTo>
                    <a:pt x="4526615" y="0"/>
                  </a:moveTo>
                  <a:cubicBezTo>
                    <a:pt x="4638839" y="0"/>
                    <a:pt x="4729815" y="90976"/>
                    <a:pt x="4729815" y="203200"/>
                  </a:cubicBezTo>
                  <a:cubicBezTo>
                    <a:pt x="4729815" y="315424"/>
                    <a:pt x="4638839" y="406400"/>
                    <a:pt x="4526615"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ja-JP" altLang="en-US"/>
            </a:p>
          </p:txBody>
        </p:sp>
        <p:sp>
          <p:nvSpPr>
            <p:cNvPr id="9" name="TextBox 9"/>
            <p:cNvSpPr txBox="1"/>
            <p:nvPr/>
          </p:nvSpPr>
          <p:spPr>
            <a:xfrm>
              <a:off x="13146" y="-147637"/>
              <a:ext cx="4729815" cy="701675"/>
            </a:xfrm>
            <a:prstGeom prst="rect">
              <a:avLst/>
            </a:prstGeom>
          </p:spPr>
          <p:txBody>
            <a:bodyPr lIns="50800" tIns="50800" rIns="50800" bIns="50800" rtlCol="0" anchor="ctr"/>
            <a:lstStyle/>
            <a:p>
              <a:pPr algn="ctr">
                <a:lnSpc>
                  <a:spcPts val="3639"/>
                </a:lnSpc>
              </a:pPr>
              <a:r>
                <a:rPr lang="en-US" sz="2599" dirty="0">
                  <a:solidFill>
                    <a:srgbClr val="000000"/>
                  </a:solidFill>
                  <a:latin typeface="Sモトヤ新楷書 Bold"/>
                  <a:ea typeface="Sモトヤ新楷書 Bold"/>
                </a:rPr>
                <a:t>2024/03/04 </a:t>
              </a:r>
              <a:r>
                <a:rPr lang="en-US" sz="2599" dirty="0" err="1">
                  <a:solidFill>
                    <a:srgbClr val="000000"/>
                  </a:solidFill>
                  <a:latin typeface="Sモトヤ新楷書 Bold"/>
                  <a:ea typeface="Sモトヤ新楷書 Bold"/>
                </a:rPr>
                <a:t>報告担当者</a:t>
              </a:r>
              <a:r>
                <a:rPr lang="en-US" sz="2599" dirty="0">
                  <a:solidFill>
                    <a:srgbClr val="000000"/>
                  </a:solidFill>
                  <a:latin typeface="Sモトヤ新楷書 Bold"/>
                  <a:ea typeface="Sモトヤ新楷書 Bold"/>
                </a:rPr>
                <a:t>: </a:t>
              </a:r>
              <a:r>
                <a:rPr lang="en-US" sz="2599" dirty="0" err="1">
                  <a:solidFill>
                    <a:srgbClr val="000000"/>
                  </a:solidFill>
                  <a:latin typeface="Sモトヤ新楷書 Bold"/>
                  <a:ea typeface="Sモトヤ新楷書 Bold"/>
                </a:rPr>
                <a:t>吳奕頡、洪瑞伯、石丸千晴、黒田杏奈</a:t>
              </a:r>
              <a:endParaRPr lang="en-US" sz="2599" dirty="0">
                <a:solidFill>
                  <a:srgbClr val="000000"/>
                </a:solidFill>
                <a:latin typeface="Sモトヤ新楷書 Bold"/>
                <a:ea typeface="Sモトヤ新楷書 Bold"/>
              </a:endParaRPr>
            </a:p>
          </p:txBody>
        </p:sp>
      </p:grpSp>
      <p:grpSp>
        <p:nvGrpSpPr>
          <p:cNvPr id="10" name="Group 10"/>
          <p:cNvGrpSpPr/>
          <p:nvPr/>
        </p:nvGrpSpPr>
        <p:grpSpPr>
          <a:xfrm>
            <a:off x="3910569" y="5161971"/>
            <a:ext cx="10216929" cy="1952617"/>
            <a:chOff x="0" y="-216177"/>
            <a:chExt cx="4552967" cy="870144"/>
          </a:xfrm>
        </p:grpSpPr>
        <p:sp>
          <p:nvSpPr>
            <p:cNvPr id="11" name="Freeform 11"/>
            <p:cNvSpPr/>
            <p:nvPr/>
          </p:nvSpPr>
          <p:spPr>
            <a:xfrm>
              <a:off x="0" y="0"/>
              <a:ext cx="4530530" cy="422469"/>
            </a:xfrm>
            <a:custGeom>
              <a:avLst/>
              <a:gdLst/>
              <a:ahLst/>
              <a:cxnLst/>
              <a:rect l="l" t="t" r="r" b="b"/>
              <a:pathLst>
                <a:path w="4530530" h="422469">
                  <a:moveTo>
                    <a:pt x="4327330" y="0"/>
                  </a:moveTo>
                  <a:cubicBezTo>
                    <a:pt x="4439554" y="0"/>
                    <a:pt x="4530530" y="94573"/>
                    <a:pt x="4530530" y="211235"/>
                  </a:cubicBezTo>
                  <a:cubicBezTo>
                    <a:pt x="4530530" y="327896"/>
                    <a:pt x="4439554" y="422469"/>
                    <a:pt x="4327330" y="422469"/>
                  </a:cubicBezTo>
                  <a:lnTo>
                    <a:pt x="203200" y="422469"/>
                  </a:lnTo>
                  <a:cubicBezTo>
                    <a:pt x="90976" y="422469"/>
                    <a:pt x="0" y="327896"/>
                    <a:pt x="0" y="211235"/>
                  </a:cubicBezTo>
                  <a:cubicBezTo>
                    <a:pt x="0" y="94573"/>
                    <a:pt x="90976" y="0"/>
                    <a:pt x="203200" y="0"/>
                  </a:cubicBezTo>
                  <a:close/>
                </a:path>
              </a:pathLst>
            </a:custGeom>
            <a:solidFill>
              <a:srgbClr val="FFFFFF"/>
            </a:solidFill>
          </p:spPr>
          <p:txBody>
            <a:bodyPr/>
            <a:lstStyle/>
            <a:p>
              <a:endParaRPr lang="ja-JP" altLang="en-US"/>
            </a:p>
          </p:txBody>
        </p:sp>
        <p:sp>
          <p:nvSpPr>
            <p:cNvPr id="12" name="TextBox 12"/>
            <p:cNvSpPr txBox="1"/>
            <p:nvPr/>
          </p:nvSpPr>
          <p:spPr>
            <a:xfrm>
              <a:off x="22437" y="-216177"/>
              <a:ext cx="4530530" cy="870144"/>
            </a:xfrm>
            <a:prstGeom prst="rect">
              <a:avLst/>
            </a:prstGeom>
          </p:spPr>
          <p:txBody>
            <a:bodyPr lIns="50800" tIns="50800" rIns="50800" bIns="50800" rtlCol="0" anchor="ctr"/>
            <a:lstStyle/>
            <a:p>
              <a:pPr algn="ctr">
                <a:lnSpc>
                  <a:spcPts val="5599"/>
                </a:lnSpc>
              </a:pPr>
              <a:r>
                <a:rPr lang="en-US" sz="3999" dirty="0" err="1">
                  <a:solidFill>
                    <a:srgbClr val="000000"/>
                  </a:solidFill>
                  <a:ea typeface="Sモトヤ新楷書 Bold"/>
                </a:rPr>
                <a:t>愛媛大学学生交流活動概要</a:t>
              </a:r>
              <a:endParaRPr lang="en-US" sz="3999" dirty="0">
                <a:solidFill>
                  <a:srgbClr val="000000"/>
                </a:solidFill>
                <a:ea typeface="Sモトヤ新楷書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161" y="8865808"/>
            <a:ext cx="4849766" cy="715210"/>
            <a:chOff x="0" y="0"/>
            <a:chExt cx="2755757" cy="406400"/>
          </a:xfrm>
        </p:grpSpPr>
        <p:sp>
          <p:nvSpPr>
            <p:cNvPr id="3" name="Freeform 3"/>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4" name="TextBox 4"/>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Semi-Bold"/>
                </a:rPr>
                <a:t>第六市場</a:t>
              </a:r>
            </a:p>
          </p:txBody>
        </p:sp>
      </p:grpSp>
      <p:grpSp>
        <p:nvGrpSpPr>
          <p:cNvPr id="5" name="Group 5"/>
          <p:cNvGrpSpPr/>
          <p:nvPr/>
        </p:nvGrpSpPr>
        <p:grpSpPr>
          <a:xfrm>
            <a:off x="6003546" y="8914961"/>
            <a:ext cx="4849766" cy="715210"/>
            <a:chOff x="0" y="0"/>
            <a:chExt cx="2755757" cy="406400"/>
          </a:xfrm>
        </p:grpSpPr>
        <p:sp>
          <p:nvSpPr>
            <p:cNvPr id="6" name="Freeform 6"/>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7" name="TextBox 7"/>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Semi-Bold"/>
                </a:rPr>
                <a:t>審計新村</a:t>
              </a:r>
            </a:p>
          </p:txBody>
        </p:sp>
      </p:grpSp>
      <p:grpSp>
        <p:nvGrpSpPr>
          <p:cNvPr id="8" name="Group 8"/>
          <p:cNvGrpSpPr/>
          <p:nvPr/>
        </p:nvGrpSpPr>
        <p:grpSpPr>
          <a:xfrm>
            <a:off x="3933225" y="4661132"/>
            <a:ext cx="4849766" cy="715210"/>
            <a:chOff x="0" y="0"/>
            <a:chExt cx="2755757" cy="406400"/>
          </a:xfrm>
        </p:grpSpPr>
        <p:sp>
          <p:nvSpPr>
            <p:cNvPr id="9" name="Freeform 9"/>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10" name="TextBox 10"/>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Semi-Bold"/>
                </a:rPr>
                <a:t>一心市場</a:t>
              </a:r>
            </a:p>
          </p:txBody>
        </p:sp>
      </p:grpSp>
      <p:grpSp>
        <p:nvGrpSpPr>
          <p:cNvPr id="11" name="Group 11"/>
          <p:cNvGrpSpPr/>
          <p:nvPr/>
        </p:nvGrpSpPr>
        <p:grpSpPr>
          <a:xfrm>
            <a:off x="10876583" y="4661132"/>
            <a:ext cx="4849766" cy="715210"/>
            <a:chOff x="0" y="0"/>
            <a:chExt cx="2755757" cy="406400"/>
          </a:xfrm>
        </p:grpSpPr>
        <p:sp>
          <p:nvSpPr>
            <p:cNvPr id="12" name="Freeform 12"/>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13" name="TextBox 13"/>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Semi-Bold"/>
                </a:rPr>
                <a:t>台中第二市場 </a:t>
              </a:r>
            </a:p>
          </p:txBody>
        </p:sp>
      </p:grpSp>
      <p:grpSp>
        <p:nvGrpSpPr>
          <p:cNvPr id="14" name="Group 14"/>
          <p:cNvGrpSpPr/>
          <p:nvPr/>
        </p:nvGrpSpPr>
        <p:grpSpPr>
          <a:xfrm>
            <a:off x="1215644" y="5356253"/>
            <a:ext cx="6509251" cy="715210"/>
            <a:chOff x="0" y="0"/>
            <a:chExt cx="3698717" cy="406400"/>
          </a:xfrm>
        </p:grpSpPr>
        <p:sp>
          <p:nvSpPr>
            <p:cNvPr id="15" name="Freeform 15"/>
            <p:cNvSpPr/>
            <p:nvPr/>
          </p:nvSpPr>
          <p:spPr>
            <a:xfrm>
              <a:off x="0" y="0"/>
              <a:ext cx="3698717" cy="406400"/>
            </a:xfrm>
            <a:custGeom>
              <a:avLst/>
              <a:gdLst/>
              <a:ahLst/>
              <a:cxnLst/>
              <a:rect l="l" t="t" r="r" b="b"/>
              <a:pathLst>
                <a:path w="3698717" h="406400">
                  <a:moveTo>
                    <a:pt x="3495517" y="0"/>
                  </a:moveTo>
                  <a:cubicBezTo>
                    <a:pt x="3607741" y="0"/>
                    <a:pt x="3698717" y="90976"/>
                    <a:pt x="3698717" y="203200"/>
                  </a:cubicBezTo>
                  <a:cubicBezTo>
                    <a:pt x="3698717" y="315424"/>
                    <a:pt x="3607741" y="406400"/>
                    <a:pt x="3495517"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16" name="TextBox 16"/>
            <p:cNvSpPr txBox="1"/>
            <p:nvPr/>
          </p:nvSpPr>
          <p:spPr>
            <a:xfrm>
              <a:off x="0" y="-38100"/>
              <a:ext cx="3698717"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8:30-9:00</a:t>
              </a:r>
            </a:p>
          </p:txBody>
        </p:sp>
      </p:grpSp>
      <p:grpSp>
        <p:nvGrpSpPr>
          <p:cNvPr id="17" name="Group 17"/>
          <p:cNvGrpSpPr/>
          <p:nvPr/>
        </p:nvGrpSpPr>
        <p:grpSpPr>
          <a:xfrm>
            <a:off x="6110650" y="5356253"/>
            <a:ext cx="6632486" cy="715210"/>
            <a:chOff x="0" y="0"/>
            <a:chExt cx="3768743" cy="406400"/>
          </a:xfrm>
        </p:grpSpPr>
        <p:sp>
          <p:nvSpPr>
            <p:cNvPr id="18" name="Freeform 18"/>
            <p:cNvSpPr/>
            <p:nvPr/>
          </p:nvSpPr>
          <p:spPr>
            <a:xfrm>
              <a:off x="0" y="0"/>
              <a:ext cx="3768742" cy="406400"/>
            </a:xfrm>
            <a:custGeom>
              <a:avLst/>
              <a:gdLst/>
              <a:ahLst/>
              <a:cxnLst/>
              <a:rect l="l" t="t" r="r" b="b"/>
              <a:pathLst>
                <a:path w="3768742" h="406400">
                  <a:moveTo>
                    <a:pt x="3565542" y="0"/>
                  </a:moveTo>
                  <a:cubicBezTo>
                    <a:pt x="3677767" y="0"/>
                    <a:pt x="3768742" y="90976"/>
                    <a:pt x="3768742" y="203200"/>
                  </a:cubicBezTo>
                  <a:cubicBezTo>
                    <a:pt x="3768742" y="315424"/>
                    <a:pt x="3677767" y="406400"/>
                    <a:pt x="3565542"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19" name="TextBox 19"/>
            <p:cNvSpPr txBox="1"/>
            <p:nvPr/>
          </p:nvSpPr>
          <p:spPr>
            <a:xfrm>
              <a:off x="0" y="-38100"/>
              <a:ext cx="3768743"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9:00-10:00</a:t>
              </a:r>
            </a:p>
          </p:txBody>
        </p:sp>
      </p:grpSp>
      <p:grpSp>
        <p:nvGrpSpPr>
          <p:cNvPr id="20" name="Group 20"/>
          <p:cNvGrpSpPr/>
          <p:nvPr/>
        </p:nvGrpSpPr>
        <p:grpSpPr>
          <a:xfrm>
            <a:off x="12062895" y="5356253"/>
            <a:ext cx="4849766" cy="715210"/>
            <a:chOff x="0" y="0"/>
            <a:chExt cx="2755757" cy="406400"/>
          </a:xfrm>
        </p:grpSpPr>
        <p:sp>
          <p:nvSpPr>
            <p:cNvPr id="21" name="Freeform 21"/>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22" name="TextBox 22"/>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 10:00-11:30</a:t>
              </a:r>
            </a:p>
          </p:txBody>
        </p:sp>
      </p:grpSp>
      <p:grpSp>
        <p:nvGrpSpPr>
          <p:cNvPr id="23" name="Group 23"/>
          <p:cNvGrpSpPr/>
          <p:nvPr/>
        </p:nvGrpSpPr>
        <p:grpSpPr>
          <a:xfrm>
            <a:off x="1108969" y="9581018"/>
            <a:ext cx="4849766" cy="715210"/>
            <a:chOff x="0" y="0"/>
            <a:chExt cx="2755757" cy="406400"/>
          </a:xfrm>
        </p:grpSpPr>
        <p:sp>
          <p:nvSpPr>
            <p:cNvPr id="24" name="Freeform 24"/>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25" name="TextBox 25"/>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 11:30-13:00</a:t>
              </a:r>
            </a:p>
          </p:txBody>
        </p:sp>
      </p:grpSp>
      <p:grpSp>
        <p:nvGrpSpPr>
          <p:cNvPr id="26" name="Group 26"/>
          <p:cNvGrpSpPr/>
          <p:nvPr/>
        </p:nvGrpSpPr>
        <p:grpSpPr>
          <a:xfrm>
            <a:off x="5283485" y="9581018"/>
            <a:ext cx="7459652" cy="715210"/>
            <a:chOff x="0" y="0"/>
            <a:chExt cx="4238759" cy="406400"/>
          </a:xfrm>
        </p:grpSpPr>
        <p:sp>
          <p:nvSpPr>
            <p:cNvPr id="27" name="Freeform 27"/>
            <p:cNvSpPr/>
            <p:nvPr/>
          </p:nvSpPr>
          <p:spPr>
            <a:xfrm>
              <a:off x="0" y="0"/>
              <a:ext cx="4238759" cy="406400"/>
            </a:xfrm>
            <a:custGeom>
              <a:avLst/>
              <a:gdLst/>
              <a:ahLst/>
              <a:cxnLst/>
              <a:rect l="l" t="t" r="r" b="b"/>
              <a:pathLst>
                <a:path w="4238759" h="406400">
                  <a:moveTo>
                    <a:pt x="4035559" y="0"/>
                  </a:moveTo>
                  <a:cubicBezTo>
                    <a:pt x="4147783" y="0"/>
                    <a:pt x="4238759" y="90976"/>
                    <a:pt x="4238759" y="203200"/>
                  </a:cubicBezTo>
                  <a:cubicBezTo>
                    <a:pt x="4238759" y="315424"/>
                    <a:pt x="4147783" y="406400"/>
                    <a:pt x="4035559"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28" name="TextBox 28"/>
            <p:cNvSpPr txBox="1"/>
            <p:nvPr/>
          </p:nvSpPr>
          <p:spPr>
            <a:xfrm>
              <a:off x="0" y="-38100"/>
              <a:ext cx="4238759"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13:00-14:00</a:t>
              </a:r>
            </a:p>
          </p:txBody>
        </p:sp>
      </p:grpSp>
      <p:grpSp>
        <p:nvGrpSpPr>
          <p:cNvPr id="29" name="Group 29"/>
          <p:cNvGrpSpPr/>
          <p:nvPr/>
        </p:nvGrpSpPr>
        <p:grpSpPr>
          <a:xfrm>
            <a:off x="12116757" y="9581018"/>
            <a:ext cx="4849766" cy="715210"/>
            <a:chOff x="0" y="0"/>
            <a:chExt cx="2755757" cy="406400"/>
          </a:xfrm>
        </p:grpSpPr>
        <p:sp>
          <p:nvSpPr>
            <p:cNvPr id="30" name="Freeform 30"/>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31" name="TextBox 31"/>
            <p:cNvSpPr txBox="1"/>
            <p:nvPr/>
          </p:nvSpPr>
          <p:spPr>
            <a:xfrm>
              <a:off x="0" y="-38100"/>
              <a:ext cx="2755757" cy="444500"/>
            </a:xfrm>
            <a:prstGeom prst="rect">
              <a:avLst/>
            </a:prstGeom>
          </p:spPr>
          <p:txBody>
            <a:bodyPr lIns="50800" tIns="50800" rIns="50800" bIns="50800" rtlCol="0" anchor="ctr"/>
            <a:lstStyle/>
            <a:p>
              <a:pPr algn="ctr">
                <a:lnSpc>
                  <a:spcPts val="2939"/>
                </a:lnSpc>
              </a:pPr>
              <a:r>
                <a:rPr lang="en-US" sz="2099">
                  <a:solidFill>
                    <a:srgbClr val="FFFFFF"/>
                  </a:solidFill>
                  <a:latin typeface="Montserrat Semi-Bold"/>
                </a:rPr>
                <a:t> 14:00-15:00</a:t>
              </a:r>
            </a:p>
          </p:txBody>
        </p:sp>
      </p:grpSp>
      <p:sp>
        <p:nvSpPr>
          <p:cNvPr id="32" name="Freeform 32"/>
          <p:cNvSpPr/>
          <p:nvPr/>
        </p:nvSpPr>
        <p:spPr>
          <a:xfrm>
            <a:off x="6332908" y="6162337"/>
            <a:ext cx="4191043" cy="2752624"/>
          </a:xfrm>
          <a:custGeom>
            <a:avLst/>
            <a:gdLst/>
            <a:ahLst/>
            <a:cxnLst/>
            <a:rect l="l" t="t" r="r" b="b"/>
            <a:pathLst>
              <a:path w="4191043" h="2752624">
                <a:moveTo>
                  <a:pt x="0" y="0"/>
                </a:moveTo>
                <a:lnTo>
                  <a:pt x="4191043" y="0"/>
                </a:lnTo>
                <a:lnTo>
                  <a:pt x="4191043" y="2752624"/>
                </a:lnTo>
                <a:lnTo>
                  <a:pt x="0" y="2752624"/>
                </a:lnTo>
                <a:lnTo>
                  <a:pt x="0" y="0"/>
                </a:lnTo>
                <a:close/>
              </a:path>
            </a:pathLst>
          </a:custGeom>
          <a:blipFill>
            <a:blip r:embed="rId2"/>
            <a:stretch>
              <a:fillRect l="-26410" r="-7209" b="-31741"/>
            </a:stretch>
          </a:blipFill>
        </p:spPr>
        <p:txBody>
          <a:bodyPr/>
          <a:lstStyle/>
          <a:p>
            <a:endParaRPr lang="ja-JP" altLang="en-US"/>
          </a:p>
        </p:txBody>
      </p:sp>
      <p:sp>
        <p:nvSpPr>
          <p:cNvPr id="33" name="Freeform 33"/>
          <p:cNvSpPr/>
          <p:nvPr/>
        </p:nvSpPr>
        <p:spPr>
          <a:xfrm>
            <a:off x="11205945" y="1957661"/>
            <a:ext cx="4191043" cy="2752624"/>
          </a:xfrm>
          <a:custGeom>
            <a:avLst/>
            <a:gdLst/>
            <a:ahLst/>
            <a:cxnLst/>
            <a:rect l="l" t="t" r="r" b="b"/>
            <a:pathLst>
              <a:path w="4191043" h="2752624">
                <a:moveTo>
                  <a:pt x="0" y="0"/>
                </a:moveTo>
                <a:lnTo>
                  <a:pt x="4191043" y="0"/>
                </a:lnTo>
                <a:lnTo>
                  <a:pt x="4191043" y="2752624"/>
                </a:lnTo>
                <a:lnTo>
                  <a:pt x="0" y="2752624"/>
                </a:lnTo>
                <a:lnTo>
                  <a:pt x="0" y="0"/>
                </a:lnTo>
                <a:close/>
              </a:path>
            </a:pathLst>
          </a:custGeom>
          <a:blipFill>
            <a:blip r:embed="rId3"/>
            <a:stretch>
              <a:fillRect b="-1504"/>
            </a:stretch>
          </a:blipFill>
        </p:spPr>
        <p:txBody>
          <a:bodyPr/>
          <a:lstStyle/>
          <a:p>
            <a:endParaRPr lang="ja-JP" altLang="en-US"/>
          </a:p>
        </p:txBody>
      </p:sp>
      <p:sp>
        <p:nvSpPr>
          <p:cNvPr id="34" name="Freeform 34"/>
          <p:cNvSpPr/>
          <p:nvPr/>
        </p:nvSpPr>
        <p:spPr>
          <a:xfrm>
            <a:off x="4262586" y="2006814"/>
            <a:ext cx="4191043" cy="2654318"/>
          </a:xfrm>
          <a:custGeom>
            <a:avLst/>
            <a:gdLst/>
            <a:ahLst/>
            <a:cxnLst/>
            <a:rect l="l" t="t" r="r" b="b"/>
            <a:pathLst>
              <a:path w="4191043" h="2654318">
                <a:moveTo>
                  <a:pt x="0" y="0"/>
                </a:moveTo>
                <a:lnTo>
                  <a:pt x="4191043" y="0"/>
                </a:lnTo>
                <a:lnTo>
                  <a:pt x="4191043" y="2654318"/>
                </a:lnTo>
                <a:lnTo>
                  <a:pt x="0" y="2654318"/>
                </a:lnTo>
                <a:lnTo>
                  <a:pt x="0" y="0"/>
                </a:lnTo>
                <a:close/>
              </a:path>
            </a:pathLst>
          </a:custGeom>
          <a:blipFill>
            <a:blip r:embed="rId4"/>
            <a:stretch>
              <a:fillRect l="-7034" t="-7732" b="-20905"/>
            </a:stretch>
          </a:blipFill>
        </p:spPr>
        <p:txBody>
          <a:bodyPr/>
          <a:lstStyle/>
          <a:p>
            <a:endParaRPr lang="ja-JP" altLang="en-US"/>
          </a:p>
        </p:txBody>
      </p:sp>
      <p:sp>
        <p:nvSpPr>
          <p:cNvPr id="35" name="Freeform 35"/>
          <p:cNvSpPr/>
          <p:nvPr/>
        </p:nvSpPr>
        <p:spPr>
          <a:xfrm>
            <a:off x="488522" y="6196802"/>
            <a:ext cx="4191043" cy="2654318"/>
          </a:xfrm>
          <a:custGeom>
            <a:avLst/>
            <a:gdLst/>
            <a:ahLst/>
            <a:cxnLst/>
            <a:rect l="l" t="t" r="r" b="b"/>
            <a:pathLst>
              <a:path w="4191043" h="2654318">
                <a:moveTo>
                  <a:pt x="0" y="0"/>
                </a:moveTo>
                <a:lnTo>
                  <a:pt x="4191043" y="0"/>
                </a:lnTo>
                <a:lnTo>
                  <a:pt x="4191043" y="2654318"/>
                </a:lnTo>
                <a:lnTo>
                  <a:pt x="0" y="2654318"/>
                </a:lnTo>
                <a:lnTo>
                  <a:pt x="0" y="0"/>
                </a:lnTo>
                <a:close/>
              </a:path>
            </a:pathLst>
          </a:custGeom>
          <a:blipFill>
            <a:blip r:embed="rId5"/>
            <a:stretch>
              <a:fillRect t="-12810" r="-9592" b="-2607"/>
            </a:stretch>
          </a:blipFill>
        </p:spPr>
        <p:txBody>
          <a:bodyPr/>
          <a:lstStyle/>
          <a:p>
            <a:endParaRPr lang="ja-JP" altLang="en-US"/>
          </a:p>
        </p:txBody>
      </p:sp>
      <p:sp>
        <p:nvSpPr>
          <p:cNvPr id="36" name="AutoShape 36"/>
          <p:cNvSpPr/>
          <p:nvPr/>
        </p:nvSpPr>
        <p:spPr>
          <a:xfrm flipV="1">
            <a:off x="9144000" y="368603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
        <p:nvSpPr>
          <p:cNvPr id="37" name="AutoShape 37"/>
          <p:cNvSpPr/>
          <p:nvPr/>
        </p:nvSpPr>
        <p:spPr>
          <a:xfrm>
            <a:off x="10898123" y="782624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
        <p:nvSpPr>
          <p:cNvPr id="38" name="AutoShape 38"/>
          <p:cNvSpPr/>
          <p:nvPr/>
        </p:nvSpPr>
        <p:spPr>
          <a:xfrm flipV="1">
            <a:off x="16558213" y="368603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
        <p:nvSpPr>
          <p:cNvPr id="39" name="AutoShape 39"/>
          <p:cNvSpPr/>
          <p:nvPr/>
        </p:nvSpPr>
        <p:spPr>
          <a:xfrm flipV="1">
            <a:off x="16734268" y="780719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
        <p:nvSpPr>
          <p:cNvPr id="40" name="AutoShape 40"/>
          <p:cNvSpPr/>
          <p:nvPr/>
        </p:nvSpPr>
        <p:spPr>
          <a:xfrm flipV="1">
            <a:off x="1883946" y="366698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
        <p:nvSpPr>
          <p:cNvPr id="41" name="Freeform 41"/>
          <p:cNvSpPr/>
          <p:nvPr/>
        </p:nvSpPr>
        <p:spPr>
          <a:xfrm>
            <a:off x="12392256" y="6275332"/>
            <a:ext cx="4191043" cy="2639629"/>
          </a:xfrm>
          <a:custGeom>
            <a:avLst/>
            <a:gdLst/>
            <a:ahLst/>
            <a:cxnLst/>
            <a:rect l="l" t="t" r="r" b="b"/>
            <a:pathLst>
              <a:path w="4191043" h="2639629">
                <a:moveTo>
                  <a:pt x="0" y="0"/>
                </a:moveTo>
                <a:lnTo>
                  <a:pt x="4191043" y="0"/>
                </a:lnTo>
                <a:lnTo>
                  <a:pt x="4191043" y="2639629"/>
                </a:lnTo>
                <a:lnTo>
                  <a:pt x="0" y="2639629"/>
                </a:lnTo>
                <a:lnTo>
                  <a:pt x="0" y="0"/>
                </a:lnTo>
                <a:close/>
              </a:path>
            </a:pathLst>
          </a:custGeom>
          <a:blipFill>
            <a:blip r:embed="rId6"/>
            <a:stretch>
              <a:fillRect b="-4488"/>
            </a:stretch>
          </a:blipFill>
        </p:spPr>
        <p:txBody>
          <a:bodyPr/>
          <a:lstStyle/>
          <a:p>
            <a:endParaRPr lang="ja-JP" altLang="en-US"/>
          </a:p>
        </p:txBody>
      </p:sp>
      <p:sp>
        <p:nvSpPr>
          <p:cNvPr id="42" name="TextBox 42"/>
          <p:cNvSpPr txBox="1"/>
          <p:nvPr/>
        </p:nvSpPr>
        <p:spPr>
          <a:xfrm>
            <a:off x="13107296" y="964365"/>
            <a:ext cx="7557918" cy="863600"/>
          </a:xfrm>
          <a:prstGeom prst="rect">
            <a:avLst/>
          </a:prstGeom>
        </p:spPr>
        <p:txBody>
          <a:bodyPr lIns="0" tIns="0" rIns="0" bIns="0" rtlCol="0" anchor="t">
            <a:spAutoFit/>
          </a:bodyPr>
          <a:lstStyle/>
          <a:p>
            <a:pPr>
              <a:lnSpc>
                <a:spcPts val="7000"/>
              </a:lnSpc>
            </a:pPr>
            <a:r>
              <a:rPr lang="en-US" sz="5000">
                <a:solidFill>
                  <a:srgbClr val="000000"/>
                </a:solidFill>
                <a:ea typeface="Bellaboo"/>
              </a:rPr>
              <a:t>スケジュール</a:t>
            </a:r>
          </a:p>
        </p:txBody>
      </p:sp>
      <p:sp>
        <p:nvSpPr>
          <p:cNvPr id="43" name="TextBox 43"/>
          <p:cNvSpPr txBox="1"/>
          <p:nvPr/>
        </p:nvSpPr>
        <p:spPr>
          <a:xfrm>
            <a:off x="488522" y="2355389"/>
            <a:ext cx="459678" cy="25850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ea typeface="Montserrat Semi-Bold"/>
              </a:rPr>
              <a:t>ライライホテル</a:t>
            </a:r>
          </a:p>
        </p:txBody>
      </p:sp>
      <p:sp>
        <p:nvSpPr>
          <p:cNvPr id="44" name="TextBox 44"/>
          <p:cNvSpPr txBox="1"/>
          <p:nvPr/>
        </p:nvSpPr>
        <p:spPr>
          <a:xfrm>
            <a:off x="17919024" y="5867638"/>
            <a:ext cx="285577" cy="40709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ea typeface="Montserrat Semi-Bold"/>
              </a:rPr>
              <a:t>国立台中科技大学に戻る</a:t>
            </a:r>
          </a:p>
        </p:txBody>
      </p:sp>
      <p:grpSp>
        <p:nvGrpSpPr>
          <p:cNvPr id="45" name="Group 45"/>
          <p:cNvGrpSpPr/>
          <p:nvPr/>
        </p:nvGrpSpPr>
        <p:grpSpPr>
          <a:xfrm>
            <a:off x="12116757" y="8925272"/>
            <a:ext cx="4849766" cy="666057"/>
            <a:chOff x="0" y="0"/>
            <a:chExt cx="2755757" cy="378470"/>
          </a:xfrm>
        </p:grpSpPr>
        <p:sp>
          <p:nvSpPr>
            <p:cNvPr id="46" name="Freeform 46"/>
            <p:cNvSpPr/>
            <p:nvPr/>
          </p:nvSpPr>
          <p:spPr>
            <a:xfrm>
              <a:off x="0" y="0"/>
              <a:ext cx="2755757" cy="378470"/>
            </a:xfrm>
            <a:custGeom>
              <a:avLst/>
              <a:gdLst/>
              <a:ahLst/>
              <a:cxnLst/>
              <a:rect l="l" t="t" r="r" b="b"/>
              <a:pathLst>
                <a:path w="2755757" h="378470">
                  <a:moveTo>
                    <a:pt x="2552557" y="0"/>
                  </a:moveTo>
                  <a:cubicBezTo>
                    <a:pt x="2664781" y="0"/>
                    <a:pt x="2755757" y="84723"/>
                    <a:pt x="2755757" y="189235"/>
                  </a:cubicBezTo>
                  <a:cubicBezTo>
                    <a:pt x="2755757" y="293747"/>
                    <a:pt x="2664781" y="378470"/>
                    <a:pt x="2552557" y="378470"/>
                  </a:cubicBezTo>
                  <a:lnTo>
                    <a:pt x="203200" y="378470"/>
                  </a:lnTo>
                  <a:cubicBezTo>
                    <a:pt x="90976" y="378470"/>
                    <a:pt x="0" y="293747"/>
                    <a:pt x="0" y="189235"/>
                  </a:cubicBezTo>
                  <a:cubicBezTo>
                    <a:pt x="0" y="84723"/>
                    <a:pt x="90976" y="0"/>
                    <a:pt x="203200" y="0"/>
                  </a:cubicBezTo>
                  <a:close/>
                </a:path>
              </a:pathLst>
            </a:custGeom>
            <a:solidFill>
              <a:srgbClr val="9E1B1B"/>
            </a:solidFill>
          </p:spPr>
          <p:txBody>
            <a:bodyPr/>
            <a:lstStyle/>
            <a:p>
              <a:endParaRPr lang="ja-JP" altLang="en-US"/>
            </a:p>
          </p:txBody>
        </p:sp>
        <p:sp>
          <p:nvSpPr>
            <p:cNvPr id="47" name="TextBox 47"/>
            <p:cNvSpPr txBox="1"/>
            <p:nvPr/>
          </p:nvSpPr>
          <p:spPr>
            <a:xfrm>
              <a:off x="0" y="-38100"/>
              <a:ext cx="2755757" cy="416570"/>
            </a:xfrm>
            <a:prstGeom prst="rect">
              <a:avLst/>
            </a:prstGeom>
          </p:spPr>
          <p:txBody>
            <a:bodyPr lIns="50800" tIns="50800" rIns="50800" bIns="50800" rtlCol="0" anchor="ctr"/>
            <a:lstStyle/>
            <a:p>
              <a:pPr algn="ctr">
                <a:lnSpc>
                  <a:spcPts val="2939"/>
                </a:lnSpc>
              </a:pPr>
              <a:r>
                <a:rPr lang="en-US" sz="2099">
                  <a:solidFill>
                    <a:srgbClr val="FFFFFF"/>
                  </a:solidFill>
                  <a:ea typeface="Montserrat Semi-Bold"/>
                </a:rPr>
                <a:t>綠光計畫</a:t>
              </a:r>
            </a:p>
          </p:txBody>
        </p:sp>
      </p:grpSp>
      <p:sp>
        <p:nvSpPr>
          <p:cNvPr id="48" name="AutoShape 48"/>
          <p:cNvSpPr/>
          <p:nvPr/>
        </p:nvSpPr>
        <p:spPr>
          <a:xfrm>
            <a:off x="4908672" y="7826241"/>
            <a:ext cx="1050063" cy="0"/>
          </a:xfrm>
          <a:prstGeom prst="line">
            <a:avLst/>
          </a:prstGeom>
          <a:ln w="38100" cap="flat">
            <a:solidFill>
              <a:srgbClr val="000000"/>
            </a:solidFill>
            <a:prstDash val="solid"/>
            <a:headEnd type="none" w="sm" len="sm"/>
            <a:tailEnd type="arrow" w="med" len="sm"/>
          </a:ln>
        </p:spPr>
        <p:txBody>
          <a:bodyPr/>
          <a:lstStyle/>
          <a:p>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8628" y="671095"/>
            <a:ext cx="3493405" cy="1375284"/>
            <a:chOff x="0" y="0"/>
            <a:chExt cx="1251239" cy="492588"/>
          </a:xfrm>
        </p:grpSpPr>
        <p:sp>
          <p:nvSpPr>
            <p:cNvPr id="3" name="Freeform 3"/>
            <p:cNvSpPr/>
            <p:nvPr/>
          </p:nvSpPr>
          <p:spPr>
            <a:xfrm>
              <a:off x="0" y="0"/>
              <a:ext cx="1251239" cy="492588"/>
            </a:xfrm>
            <a:custGeom>
              <a:avLst/>
              <a:gdLst/>
              <a:ahLst/>
              <a:cxnLst/>
              <a:rect l="l" t="t" r="r" b="b"/>
              <a:pathLst>
                <a:path w="1251239" h="492588">
                  <a:moveTo>
                    <a:pt x="1048039" y="0"/>
                  </a:moveTo>
                  <a:cubicBezTo>
                    <a:pt x="1160263" y="0"/>
                    <a:pt x="1251239" y="110270"/>
                    <a:pt x="1251239" y="246294"/>
                  </a:cubicBezTo>
                  <a:cubicBezTo>
                    <a:pt x="1251239" y="382318"/>
                    <a:pt x="1160263" y="492588"/>
                    <a:pt x="1048039" y="492588"/>
                  </a:cubicBezTo>
                  <a:lnTo>
                    <a:pt x="203200" y="492588"/>
                  </a:lnTo>
                  <a:cubicBezTo>
                    <a:pt x="90976" y="492588"/>
                    <a:pt x="0" y="382318"/>
                    <a:pt x="0" y="246294"/>
                  </a:cubicBezTo>
                  <a:cubicBezTo>
                    <a:pt x="0" y="110270"/>
                    <a:pt x="90976" y="0"/>
                    <a:pt x="203200" y="0"/>
                  </a:cubicBezTo>
                  <a:close/>
                </a:path>
              </a:pathLst>
            </a:custGeom>
            <a:solidFill>
              <a:srgbClr val="9E1B1B"/>
            </a:solidFill>
          </p:spPr>
          <p:txBody>
            <a:bodyPr/>
            <a:lstStyle/>
            <a:p>
              <a:endParaRPr lang="ja-JP" altLang="en-US"/>
            </a:p>
          </p:txBody>
        </p:sp>
        <p:sp>
          <p:nvSpPr>
            <p:cNvPr id="4" name="TextBox 4"/>
            <p:cNvSpPr txBox="1"/>
            <p:nvPr/>
          </p:nvSpPr>
          <p:spPr>
            <a:xfrm>
              <a:off x="0" y="-66675"/>
              <a:ext cx="1251239" cy="559263"/>
            </a:xfrm>
            <a:prstGeom prst="rect">
              <a:avLst/>
            </a:prstGeom>
          </p:spPr>
          <p:txBody>
            <a:bodyPr lIns="50800" tIns="50800" rIns="50800" bIns="50800" rtlCol="0" anchor="ctr"/>
            <a:lstStyle/>
            <a:p>
              <a:pPr algn="ctr">
                <a:lnSpc>
                  <a:spcPts val="4899"/>
                </a:lnSpc>
              </a:pPr>
              <a:r>
                <a:rPr lang="en-US" sz="3499">
                  <a:solidFill>
                    <a:srgbClr val="FFFFFF"/>
                  </a:solidFill>
                  <a:latin typeface="Montserrat Semi-Bold"/>
                  <a:ea typeface="Montserrat Semi-Bold"/>
                </a:rPr>
                <a:t>SDGSの関係</a:t>
              </a:r>
            </a:p>
          </p:txBody>
        </p:sp>
      </p:grpSp>
      <p:sp>
        <p:nvSpPr>
          <p:cNvPr id="5" name="TextBox 5"/>
          <p:cNvSpPr txBox="1"/>
          <p:nvPr/>
        </p:nvSpPr>
        <p:spPr>
          <a:xfrm>
            <a:off x="633033" y="3111590"/>
            <a:ext cx="17274604" cy="5467985"/>
          </a:xfrm>
          <a:prstGeom prst="rect">
            <a:avLst/>
          </a:prstGeom>
        </p:spPr>
        <p:txBody>
          <a:bodyPr lIns="0" tIns="0" rIns="0" bIns="0" rtlCol="0" anchor="t">
            <a:spAutoFit/>
          </a:bodyPr>
          <a:lstStyle/>
          <a:p>
            <a:pPr>
              <a:lnSpc>
                <a:spcPts val="3639"/>
              </a:lnSpc>
              <a:spcBef>
                <a:spcPct val="0"/>
              </a:spcBef>
            </a:pPr>
            <a:r>
              <a:rPr lang="en-US" sz="2599">
                <a:solidFill>
                  <a:srgbClr val="000000"/>
                </a:solidFill>
                <a:latin typeface="Montserrat Semi-Bold"/>
              </a:rPr>
              <a:t>1.</a:t>
            </a:r>
            <a:r>
              <a:rPr lang="en-US" sz="2599">
                <a:solidFill>
                  <a:srgbClr val="000000"/>
                </a:solidFill>
                <a:latin typeface="Montserrat Semi-Bold"/>
                <a:ea typeface="Montserrat Semi-Bold"/>
              </a:rPr>
              <a:t>歴史的文化遺産の保存：SDG 11 - 持続可能な都市とコミュニティ、特に11.4のサブゴール：文化的および自然遺産の保護と維持の強化を含む。</a:t>
            </a:r>
          </a:p>
          <a:p>
            <a:pPr>
              <a:lnSpc>
                <a:spcPts val="3639"/>
              </a:lnSpc>
              <a:spcBef>
                <a:spcPct val="0"/>
              </a:spcBef>
            </a:pPr>
            <a:endParaRPr lang="en-US" sz="2599">
              <a:solidFill>
                <a:srgbClr val="000000"/>
              </a:solidFill>
              <a:latin typeface="Montserrat Semi-Bold"/>
              <a:ea typeface="Montserrat Semi-Bold"/>
            </a:endParaRPr>
          </a:p>
          <a:p>
            <a:pPr>
              <a:lnSpc>
                <a:spcPts val="3639"/>
              </a:lnSpc>
              <a:spcBef>
                <a:spcPct val="0"/>
              </a:spcBef>
            </a:pPr>
            <a:r>
              <a:rPr lang="en-US" sz="2599">
                <a:solidFill>
                  <a:srgbClr val="000000"/>
                </a:solidFill>
                <a:latin typeface="Montserrat Semi-Bold"/>
                <a:ea typeface="Montserrat Semi-Bold"/>
              </a:rPr>
              <a:t>2.地域振興とコミュニティ開発：SDG 8 - 包括的で質の高い雇用と経済成長を促進する、特に8.3のサブゴール：イノベーション、起業支援、中小企業の成長などの手段を通じて、中小企業の成長と体面ある雇用機会を促進する。</a:t>
            </a:r>
          </a:p>
          <a:p>
            <a:pPr>
              <a:lnSpc>
                <a:spcPts val="3639"/>
              </a:lnSpc>
              <a:spcBef>
                <a:spcPct val="0"/>
              </a:spcBef>
            </a:pPr>
            <a:endParaRPr lang="en-US" sz="2599">
              <a:solidFill>
                <a:srgbClr val="000000"/>
              </a:solidFill>
              <a:latin typeface="Montserrat Semi-Bold"/>
              <a:ea typeface="Montserrat Semi-Bold"/>
            </a:endParaRPr>
          </a:p>
          <a:p>
            <a:pPr>
              <a:lnSpc>
                <a:spcPts val="3639"/>
              </a:lnSpc>
              <a:spcBef>
                <a:spcPct val="0"/>
              </a:spcBef>
            </a:pPr>
            <a:r>
              <a:rPr lang="en-US" sz="2599">
                <a:solidFill>
                  <a:srgbClr val="000000"/>
                </a:solidFill>
                <a:latin typeface="Montserrat Semi-Bold"/>
                <a:ea typeface="Montserrat Semi-Bold"/>
              </a:rPr>
              <a:t>3.文化とクリエイティブ産業の発展：SDG 9 - 弾力性のあるインフラの構築、包括的かつ持続可能な産業化を促進する、特に9.5のサブゴール：中小企業の生産と製造における技術革新能力の向上を通じて、すべての部門のイノベーションを促進する。</a:t>
            </a:r>
          </a:p>
          <a:p>
            <a:pPr>
              <a:lnSpc>
                <a:spcPts val="3639"/>
              </a:lnSpc>
              <a:spcBef>
                <a:spcPct val="0"/>
              </a:spcBef>
            </a:pPr>
            <a:endParaRPr lang="en-US" sz="2599">
              <a:solidFill>
                <a:srgbClr val="000000"/>
              </a:solidFill>
              <a:latin typeface="Montserrat Semi-Bold"/>
              <a:ea typeface="Montserrat Semi-Bold"/>
            </a:endParaRPr>
          </a:p>
          <a:p>
            <a:pPr>
              <a:lnSpc>
                <a:spcPts val="3639"/>
              </a:lnSpc>
              <a:spcBef>
                <a:spcPct val="0"/>
              </a:spcBef>
            </a:pPr>
            <a:r>
              <a:rPr lang="en-US" sz="2599">
                <a:solidFill>
                  <a:srgbClr val="000000"/>
                </a:solidFill>
                <a:latin typeface="Montserrat Semi-Bold"/>
                <a:ea typeface="Montserrat Semi-Bold"/>
              </a:rPr>
              <a:t>4.雇用機会と経済成長：SDG 8 - 包括的で質の高い雇用と経済成長を促進する、特に8.9のサブゴール：2030年までに、各国が持続可能な観光を通じて雇用機会を創出し、地元の文化と製品を促進する。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103" y="0"/>
            <a:ext cx="9728239" cy="6299568"/>
          </a:xfrm>
          <a:custGeom>
            <a:avLst/>
            <a:gdLst/>
            <a:ahLst/>
            <a:cxnLst/>
            <a:rect l="l" t="t" r="r" b="b"/>
            <a:pathLst>
              <a:path w="9728239" h="6299568">
                <a:moveTo>
                  <a:pt x="0" y="0"/>
                </a:moveTo>
                <a:lnTo>
                  <a:pt x="9728238" y="0"/>
                </a:lnTo>
                <a:lnTo>
                  <a:pt x="9728238" y="6299568"/>
                </a:lnTo>
                <a:lnTo>
                  <a:pt x="0" y="6299568"/>
                </a:lnTo>
                <a:lnTo>
                  <a:pt x="0" y="0"/>
                </a:lnTo>
                <a:close/>
              </a:path>
            </a:pathLst>
          </a:custGeom>
          <a:blipFill>
            <a:blip r:embed="rId2"/>
            <a:stretch>
              <a:fillRect/>
            </a:stretch>
          </a:blipFill>
        </p:spPr>
        <p:txBody>
          <a:bodyPr/>
          <a:lstStyle/>
          <a:p>
            <a:endParaRPr lang="ja-JP" altLang="en-US"/>
          </a:p>
        </p:txBody>
      </p:sp>
      <p:sp>
        <p:nvSpPr>
          <p:cNvPr id="3" name="Freeform 3"/>
          <p:cNvSpPr/>
          <p:nvPr/>
        </p:nvSpPr>
        <p:spPr>
          <a:xfrm>
            <a:off x="-228103" y="0"/>
            <a:ext cx="10197307" cy="10417764"/>
          </a:xfrm>
          <a:custGeom>
            <a:avLst/>
            <a:gdLst/>
            <a:ahLst/>
            <a:cxnLst/>
            <a:rect l="l" t="t" r="r" b="b"/>
            <a:pathLst>
              <a:path w="10197307" h="10417764">
                <a:moveTo>
                  <a:pt x="0" y="0"/>
                </a:moveTo>
                <a:lnTo>
                  <a:pt x="10197307" y="0"/>
                </a:lnTo>
                <a:lnTo>
                  <a:pt x="10197307" y="10417764"/>
                </a:lnTo>
                <a:lnTo>
                  <a:pt x="0" y="10417764"/>
                </a:lnTo>
                <a:lnTo>
                  <a:pt x="0" y="0"/>
                </a:lnTo>
                <a:close/>
              </a:path>
            </a:pathLst>
          </a:custGeom>
          <a:blipFill>
            <a:blip r:embed="rId2"/>
            <a:stretch>
              <a:fillRect l="-31182" r="-26582"/>
            </a:stretch>
          </a:blipFill>
        </p:spPr>
        <p:txBody>
          <a:bodyPr/>
          <a:lstStyle/>
          <a:p>
            <a:endParaRPr lang="ja-JP" altLang="en-US"/>
          </a:p>
        </p:txBody>
      </p:sp>
      <p:grpSp>
        <p:nvGrpSpPr>
          <p:cNvPr id="4" name="Group 4"/>
          <p:cNvGrpSpPr/>
          <p:nvPr/>
        </p:nvGrpSpPr>
        <p:grpSpPr>
          <a:xfrm>
            <a:off x="10730082" y="1998534"/>
            <a:ext cx="2202014" cy="715210"/>
            <a:chOff x="0" y="0"/>
            <a:chExt cx="1251239" cy="406400"/>
          </a:xfrm>
        </p:grpSpPr>
        <p:sp>
          <p:nvSpPr>
            <p:cNvPr id="5" name="Freeform 5"/>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6" name="TextBox 6"/>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紹介</a:t>
              </a:r>
            </a:p>
          </p:txBody>
        </p:sp>
      </p:grpSp>
      <p:sp>
        <p:nvSpPr>
          <p:cNvPr id="7" name="Freeform 7"/>
          <p:cNvSpPr/>
          <p:nvPr/>
        </p:nvSpPr>
        <p:spPr>
          <a:xfrm>
            <a:off x="0" y="0"/>
            <a:ext cx="9969204" cy="10287000"/>
          </a:xfrm>
          <a:custGeom>
            <a:avLst/>
            <a:gdLst/>
            <a:ahLst/>
            <a:cxnLst/>
            <a:rect l="l" t="t" r="r" b="b"/>
            <a:pathLst>
              <a:path w="9969204" h="10287000">
                <a:moveTo>
                  <a:pt x="0" y="0"/>
                </a:moveTo>
                <a:lnTo>
                  <a:pt x="9969204" y="0"/>
                </a:lnTo>
                <a:lnTo>
                  <a:pt x="9969204" y="10287000"/>
                </a:lnTo>
                <a:lnTo>
                  <a:pt x="0" y="10287000"/>
                </a:lnTo>
                <a:lnTo>
                  <a:pt x="0" y="0"/>
                </a:lnTo>
                <a:close/>
              </a:path>
            </a:pathLst>
          </a:custGeom>
          <a:blipFill>
            <a:blip r:embed="rId3"/>
            <a:stretch>
              <a:fillRect t="-12810" r="-78557" b="-2607"/>
            </a:stretch>
          </a:blipFill>
        </p:spPr>
        <p:txBody>
          <a:bodyPr/>
          <a:lstStyle/>
          <a:p>
            <a:endParaRPr lang="ja-JP" altLang="en-US"/>
          </a:p>
        </p:txBody>
      </p:sp>
      <p:sp>
        <p:nvSpPr>
          <p:cNvPr id="8" name="Freeform 8"/>
          <p:cNvSpPr/>
          <p:nvPr/>
        </p:nvSpPr>
        <p:spPr>
          <a:xfrm>
            <a:off x="-228103" y="-217350"/>
            <a:ext cx="10197307" cy="12071222"/>
          </a:xfrm>
          <a:custGeom>
            <a:avLst/>
            <a:gdLst/>
            <a:ahLst/>
            <a:cxnLst/>
            <a:rect l="l" t="t" r="r" b="b"/>
            <a:pathLst>
              <a:path w="10197307" h="12071222">
                <a:moveTo>
                  <a:pt x="0" y="0"/>
                </a:moveTo>
                <a:lnTo>
                  <a:pt x="10197307" y="0"/>
                </a:lnTo>
                <a:lnTo>
                  <a:pt x="10197307" y="12071222"/>
                </a:lnTo>
                <a:lnTo>
                  <a:pt x="0" y="12071222"/>
                </a:lnTo>
                <a:lnTo>
                  <a:pt x="0" y="0"/>
                </a:lnTo>
                <a:close/>
              </a:path>
            </a:pathLst>
          </a:custGeom>
          <a:blipFill>
            <a:blip r:embed="rId4"/>
            <a:stretch>
              <a:fillRect l="-30732" t="-3821" r="-30732"/>
            </a:stretch>
          </a:blipFill>
        </p:spPr>
        <p:txBody>
          <a:bodyPr/>
          <a:lstStyle/>
          <a:p>
            <a:endParaRPr lang="ja-JP" altLang="en-US"/>
          </a:p>
        </p:txBody>
      </p:sp>
      <p:sp>
        <p:nvSpPr>
          <p:cNvPr id="9" name="Freeform 9"/>
          <p:cNvSpPr/>
          <p:nvPr/>
        </p:nvSpPr>
        <p:spPr>
          <a:xfrm>
            <a:off x="23032" y="-254646"/>
            <a:ext cx="9946171" cy="10541646"/>
          </a:xfrm>
          <a:custGeom>
            <a:avLst/>
            <a:gdLst/>
            <a:ahLst/>
            <a:cxnLst/>
            <a:rect l="l" t="t" r="r" b="b"/>
            <a:pathLst>
              <a:path w="9946171" h="10541646">
                <a:moveTo>
                  <a:pt x="0" y="0"/>
                </a:moveTo>
                <a:lnTo>
                  <a:pt x="9946172" y="0"/>
                </a:lnTo>
                <a:lnTo>
                  <a:pt x="9946172" y="10541646"/>
                </a:lnTo>
                <a:lnTo>
                  <a:pt x="0" y="10541646"/>
                </a:lnTo>
                <a:lnTo>
                  <a:pt x="0" y="0"/>
                </a:lnTo>
                <a:close/>
              </a:path>
            </a:pathLst>
          </a:custGeom>
          <a:blipFill>
            <a:blip r:embed="rId5"/>
            <a:stretch>
              <a:fillRect t="-12886" b="-12886"/>
            </a:stretch>
          </a:blipFill>
        </p:spPr>
        <p:txBody>
          <a:bodyPr/>
          <a:lstStyle/>
          <a:p>
            <a:endParaRPr lang="ja-JP" altLang="en-US"/>
          </a:p>
        </p:txBody>
      </p:sp>
      <p:sp>
        <p:nvSpPr>
          <p:cNvPr id="10" name="TextBox 10"/>
          <p:cNvSpPr txBox="1"/>
          <p:nvPr/>
        </p:nvSpPr>
        <p:spPr>
          <a:xfrm>
            <a:off x="14611016" y="923925"/>
            <a:ext cx="7557918" cy="863600"/>
          </a:xfrm>
          <a:prstGeom prst="rect">
            <a:avLst/>
          </a:prstGeom>
        </p:spPr>
        <p:txBody>
          <a:bodyPr lIns="0" tIns="0" rIns="0" bIns="0" rtlCol="0" anchor="t">
            <a:spAutoFit/>
          </a:bodyPr>
          <a:lstStyle/>
          <a:p>
            <a:pPr>
              <a:lnSpc>
                <a:spcPts val="7000"/>
              </a:lnSpc>
            </a:pPr>
            <a:r>
              <a:rPr lang="en-US" sz="5000">
                <a:solidFill>
                  <a:srgbClr val="000000"/>
                </a:solidFill>
                <a:ea typeface="Bellaboo"/>
              </a:rPr>
              <a:t>一心市場</a:t>
            </a:r>
          </a:p>
        </p:txBody>
      </p:sp>
      <p:sp>
        <p:nvSpPr>
          <p:cNvPr id="11" name="TextBox 11"/>
          <p:cNvSpPr txBox="1"/>
          <p:nvPr/>
        </p:nvSpPr>
        <p:spPr>
          <a:xfrm>
            <a:off x="10727186" y="3131358"/>
            <a:ext cx="6532114" cy="2789555"/>
          </a:xfrm>
          <a:prstGeom prst="rect">
            <a:avLst/>
          </a:prstGeom>
        </p:spPr>
        <p:txBody>
          <a:bodyPr lIns="0" tIns="0" rIns="0" bIns="0" rtlCol="0" anchor="t">
            <a:spAutoFit/>
          </a:bodyPr>
          <a:lstStyle/>
          <a:p>
            <a:pPr algn="ctr">
              <a:lnSpc>
                <a:spcPts val="3219"/>
              </a:lnSpc>
            </a:pPr>
            <a:r>
              <a:rPr lang="en-US" sz="2299">
                <a:solidFill>
                  <a:srgbClr val="000000"/>
                </a:solidFill>
                <a:latin typeface="Montserrat Semi-Bold"/>
                <a:ea typeface="Montserrat Semi-Bold"/>
              </a:rPr>
              <a:t>一心市場は中華民国49年に建設され、北区の三民路、錦南街、崇徳路、五権路の交差点に位置している。初期には周辺が空軍眷村で占められていた（後に莒光新城に再開発）。眷村住民と近隣の人々に野菜や果物など、家庭の基本生活必需品を提供し、営業状況はかつて非常に繁栄していた。</a:t>
            </a:r>
          </a:p>
          <a:p>
            <a:pPr algn="ctr">
              <a:lnSpc>
                <a:spcPts val="3219"/>
              </a:lnSpc>
              <a:spcBef>
                <a:spcPct val="0"/>
              </a:spcBef>
            </a:pPr>
            <a:endParaRPr lang="en-US" sz="2299">
              <a:solidFill>
                <a:srgbClr val="000000"/>
              </a:solidFill>
              <a:latin typeface="Montserrat Semi-Bold"/>
              <a:ea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969204" cy="10287000"/>
          </a:xfrm>
          <a:custGeom>
            <a:avLst/>
            <a:gdLst/>
            <a:ahLst/>
            <a:cxnLst/>
            <a:rect l="l" t="t" r="r" b="b"/>
            <a:pathLst>
              <a:path w="9969204" h="10287000">
                <a:moveTo>
                  <a:pt x="0" y="0"/>
                </a:moveTo>
                <a:lnTo>
                  <a:pt x="9969204" y="0"/>
                </a:lnTo>
                <a:lnTo>
                  <a:pt x="9969204" y="10287000"/>
                </a:lnTo>
                <a:lnTo>
                  <a:pt x="0" y="10287000"/>
                </a:lnTo>
                <a:lnTo>
                  <a:pt x="0" y="0"/>
                </a:lnTo>
                <a:close/>
              </a:path>
            </a:pathLst>
          </a:custGeom>
          <a:blipFill>
            <a:blip r:embed="rId2"/>
            <a:stretch>
              <a:fillRect l="-10007" r="-44774"/>
            </a:stretch>
          </a:blipFill>
        </p:spPr>
        <p:txBody>
          <a:bodyPr/>
          <a:lstStyle/>
          <a:p>
            <a:endParaRPr lang="ja-JP" altLang="en-US"/>
          </a:p>
        </p:txBody>
      </p:sp>
      <p:grpSp>
        <p:nvGrpSpPr>
          <p:cNvPr id="3" name="Group 3"/>
          <p:cNvGrpSpPr/>
          <p:nvPr/>
        </p:nvGrpSpPr>
        <p:grpSpPr>
          <a:xfrm>
            <a:off x="10730082" y="5584816"/>
            <a:ext cx="2202014" cy="715210"/>
            <a:chOff x="0" y="0"/>
            <a:chExt cx="1251239" cy="406400"/>
          </a:xfrm>
        </p:grpSpPr>
        <p:sp>
          <p:nvSpPr>
            <p:cNvPr id="4" name="Freeform 4"/>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5" name="TextBox 5"/>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紹介</a:t>
              </a:r>
            </a:p>
          </p:txBody>
        </p:sp>
      </p:grpSp>
      <p:sp>
        <p:nvSpPr>
          <p:cNvPr id="6" name="Freeform 6"/>
          <p:cNvSpPr/>
          <p:nvPr/>
        </p:nvSpPr>
        <p:spPr>
          <a:xfrm>
            <a:off x="0" y="0"/>
            <a:ext cx="9969204" cy="10287000"/>
          </a:xfrm>
          <a:custGeom>
            <a:avLst/>
            <a:gdLst/>
            <a:ahLst/>
            <a:cxnLst/>
            <a:rect l="l" t="t" r="r" b="b"/>
            <a:pathLst>
              <a:path w="9969204" h="10287000">
                <a:moveTo>
                  <a:pt x="0" y="0"/>
                </a:moveTo>
                <a:lnTo>
                  <a:pt x="9969204" y="0"/>
                </a:lnTo>
                <a:lnTo>
                  <a:pt x="9969204" y="10287000"/>
                </a:lnTo>
                <a:lnTo>
                  <a:pt x="0" y="10287000"/>
                </a:lnTo>
                <a:lnTo>
                  <a:pt x="0" y="0"/>
                </a:lnTo>
                <a:close/>
              </a:path>
            </a:pathLst>
          </a:custGeom>
          <a:blipFill>
            <a:blip r:embed="rId3"/>
            <a:stretch>
              <a:fillRect t="-23846" b="-5338"/>
            </a:stretch>
          </a:blipFill>
        </p:spPr>
        <p:txBody>
          <a:bodyPr/>
          <a:lstStyle/>
          <a:p>
            <a:endParaRPr lang="ja-JP" altLang="en-US"/>
          </a:p>
        </p:txBody>
      </p:sp>
      <p:sp>
        <p:nvSpPr>
          <p:cNvPr id="7" name="TextBox 7"/>
          <p:cNvSpPr txBox="1"/>
          <p:nvPr/>
        </p:nvSpPr>
        <p:spPr>
          <a:xfrm>
            <a:off x="13373863" y="923925"/>
            <a:ext cx="7557918" cy="863600"/>
          </a:xfrm>
          <a:prstGeom prst="rect">
            <a:avLst/>
          </a:prstGeom>
        </p:spPr>
        <p:txBody>
          <a:bodyPr lIns="0" tIns="0" rIns="0" bIns="0" rtlCol="0" anchor="t">
            <a:spAutoFit/>
          </a:bodyPr>
          <a:lstStyle/>
          <a:p>
            <a:pPr>
              <a:lnSpc>
                <a:spcPts val="7000"/>
              </a:lnSpc>
            </a:pPr>
            <a:r>
              <a:rPr lang="en-US" sz="5000">
                <a:solidFill>
                  <a:srgbClr val="000000"/>
                </a:solidFill>
                <a:ea typeface="Bellaboo"/>
              </a:rPr>
              <a:t>台中第二市場</a:t>
            </a:r>
          </a:p>
        </p:txBody>
      </p:sp>
      <p:sp>
        <p:nvSpPr>
          <p:cNvPr id="8" name="TextBox 8"/>
          <p:cNvSpPr txBox="1"/>
          <p:nvPr/>
        </p:nvSpPr>
        <p:spPr>
          <a:xfrm>
            <a:off x="10727186" y="6717641"/>
            <a:ext cx="6532114" cy="2789555"/>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Montserrat Semi-Bold"/>
                <a:ea typeface="Montserrat Semi-Bold"/>
              </a:rPr>
              <a:t>第二市場は、台中初期において非常に重要な日常生活用品の市場であり、したがって販売される商品は非常に多様である。もともとは日本統治時代の新富町市場で、主に精緻で高価な商品を販売しており、「日本人の市場」とも呼ばれていた。後に台中市政府による全面的な改修を経て、現在の姿になり、創設から約80年の歴史を有している。</a:t>
            </a:r>
          </a:p>
        </p:txBody>
      </p:sp>
      <p:grpSp>
        <p:nvGrpSpPr>
          <p:cNvPr id="9" name="Group 9"/>
          <p:cNvGrpSpPr/>
          <p:nvPr/>
        </p:nvGrpSpPr>
        <p:grpSpPr>
          <a:xfrm>
            <a:off x="10730082" y="1933583"/>
            <a:ext cx="2202014" cy="715210"/>
            <a:chOff x="0" y="0"/>
            <a:chExt cx="1251239" cy="406400"/>
          </a:xfrm>
        </p:grpSpPr>
        <p:sp>
          <p:nvSpPr>
            <p:cNvPr id="10" name="Freeform 10"/>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11" name="TextBox 11"/>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感想</a:t>
              </a:r>
            </a:p>
          </p:txBody>
        </p:sp>
      </p:grpSp>
      <p:sp>
        <p:nvSpPr>
          <p:cNvPr id="12" name="TextBox 12"/>
          <p:cNvSpPr txBox="1"/>
          <p:nvPr/>
        </p:nvSpPr>
        <p:spPr>
          <a:xfrm>
            <a:off x="10366506" y="2601168"/>
            <a:ext cx="7778841" cy="3189605"/>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Montserrat Semi-Bold"/>
                <a:ea typeface="Montserrat Semi-Bold"/>
              </a:rPr>
              <a:t>第二市場には、日本統治時代の赤レンガの建築が今も残っており、多くの日本の雰囲気に満ちています。市場内では日本関連の商品もたくさん売られており、日本の演歌を歌っている商人もいます。さらに80年以上前から保存されている関羽廟もあります。多くの日本風建築が中華風の廟を取り囲んでおり、日本と台湾の特色が融合されています。この市場では、日本と台湾の文化や建築の両方を体験することができます。</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61687" y="6916144"/>
            <a:ext cx="2202014" cy="715210"/>
            <a:chOff x="0" y="0"/>
            <a:chExt cx="1251239" cy="406400"/>
          </a:xfrm>
        </p:grpSpPr>
        <p:sp>
          <p:nvSpPr>
            <p:cNvPr id="3" name="Freeform 3"/>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4" name="TextBox 4"/>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紹介</a:t>
              </a:r>
            </a:p>
          </p:txBody>
        </p:sp>
      </p:grpSp>
      <p:sp>
        <p:nvSpPr>
          <p:cNvPr id="5" name="Freeform 5"/>
          <p:cNvSpPr/>
          <p:nvPr/>
        </p:nvSpPr>
        <p:spPr>
          <a:xfrm>
            <a:off x="0" y="0"/>
            <a:ext cx="14708468" cy="6790409"/>
          </a:xfrm>
          <a:custGeom>
            <a:avLst/>
            <a:gdLst/>
            <a:ahLst/>
            <a:cxnLst/>
            <a:rect l="l" t="t" r="r" b="b"/>
            <a:pathLst>
              <a:path w="14708468" h="6790409">
                <a:moveTo>
                  <a:pt x="0" y="0"/>
                </a:moveTo>
                <a:lnTo>
                  <a:pt x="14708468" y="0"/>
                </a:lnTo>
                <a:lnTo>
                  <a:pt x="14708468" y="6790409"/>
                </a:lnTo>
                <a:lnTo>
                  <a:pt x="0" y="6790409"/>
                </a:lnTo>
                <a:lnTo>
                  <a:pt x="0" y="0"/>
                </a:lnTo>
                <a:close/>
              </a:path>
            </a:pathLst>
          </a:custGeom>
          <a:blipFill>
            <a:blip r:embed="rId2"/>
            <a:stretch>
              <a:fillRect/>
            </a:stretch>
          </a:blipFill>
        </p:spPr>
        <p:txBody>
          <a:bodyPr/>
          <a:lstStyle/>
          <a:p>
            <a:endParaRPr lang="ja-JP" altLang="en-US"/>
          </a:p>
        </p:txBody>
      </p:sp>
      <p:sp>
        <p:nvSpPr>
          <p:cNvPr id="6" name="TextBox 6"/>
          <p:cNvSpPr txBox="1"/>
          <p:nvPr/>
        </p:nvSpPr>
        <p:spPr>
          <a:xfrm>
            <a:off x="15941173" y="872460"/>
            <a:ext cx="1318127" cy="4912139"/>
          </a:xfrm>
          <a:prstGeom prst="rect">
            <a:avLst/>
          </a:prstGeom>
        </p:spPr>
        <p:txBody>
          <a:bodyPr lIns="0" tIns="0" rIns="0" bIns="0" rtlCol="0" anchor="t">
            <a:spAutoFit/>
          </a:bodyPr>
          <a:lstStyle/>
          <a:p>
            <a:pPr>
              <a:lnSpc>
                <a:spcPts val="9791"/>
              </a:lnSpc>
            </a:pPr>
            <a:r>
              <a:rPr lang="en-US" sz="6994">
                <a:solidFill>
                  <a:srgbClr val="000000"/>
                </a:solidFill>
                <a:ea typeface="Bellaboo"/>
              </a:rPr>
              <a:t>第六市場</a:t>
            </a:r>
          </a:p>
        </p:txBody>
      </p:sp>
      <p:sp>
        <p:nvSpPr>
          <p:cNvPr id="7" name="TextBox 7"/>
          <p:cNvSpPr txBox="1"/>
          <p:nvPr/>
        </p:nvSpPr>
        <p:spPr>
          <a:xfrm>
            <a:off x="10461687" y="8021743"/>
            <a:ext cx="6532114" cy="1589405"/>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Montserrat Semi-Bold"/>
                <a:ea typeface="Montserrat Semi-Bold"/>
              </a:rPr>
              <a:t>「第六市場」は全台湾で初めて百貨店に進出した伝統的な市場で、台中市の「金典緑園道商場」の3階に位置している。新しい形態で伝統的な市場の魅力を引き立てている。</a:t>
            </a:r>
          </a:p>
        </p:txBody>
      </p:sp>
      <p:grpSp>
        <p:nvGrpSpPr>
          <p:cNvPr id="8" name="Group 8"/>
          <p:cNvGrpSpPr/>
          <p:nvPr/>
        </p:nvGrpSpPr>
        <p:grpSpPr>
          <a:xfrm>
            <a:off x="2756038" y="6916144"/>
            <a:ext cx="2202014" cy="715210"/>
            <a:chOff x="0" y="0"/>
            <a:chExt cx="1251239" cy="406400"/>
          </a:xfrm>
        </p:grpSpPr>
        <p:sp>
          <p:nvSpPr>
            <p:cNvPr id="9" name="Freeform 9"/>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10" name="TextBox 10"/>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感想</a:t>
              </a:r>
            </a:p>
          </p:txBody>
        </p:sp>
      </p:grpSp>
      <p:sp>
        <p:nvSpPr>
          <p:cNvPr id="11" name="TextBox 11"/>
          <p:cNvSpPr txBox="1"/>
          <p:nvPr/>
        </p:nvSpPr>
        <p:spPr>
          <a:xfrm>
            <a:off x="470020" y="7890616"/>
            <a:ext cx="9238071" cy="1989455"/>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ea typeface="Montserrat Semi-Bold"/>
              </a:rPr>
              <a:t>第六市場はデパートの中にあり、多くの有機野菜や新鮮なシーフードが販売されています。冷房の効いた室内で一般的な伝統市場の雰囲気を体験できます。また、多くの面白い写真スポットがあり、台湾産のさまざまな種類の米や赤ワインについても紹介されています。一般的な伝統市場では見られない商品も多く取り揃えられてい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103" y="0"/>
            <a:ext cx="9728239" cy="6299568"/>
          </a:xfrm>
          <a:custGeom>
            <a:avLst/>
            <a:gdLst/>
            <a:ahLst/>
            <a:cxnLst/>
            <a:rect l="l" t="t" r="r" b="b"/>
            <a:pathLst>
              <a:path w="9728239" h="6299568">
                <a:moveTo>
                  <a:pt x="0" y="0"/>
                </a:moveTo>
                <a:lnTo>
                  <a:pt x="9728238" y="0"/>
                </a:lnTo>
                <a:lnTo>
                  <a:pt x="9728238" y="6299568"/>
                </a:lnTo>
                <a:lnTo>
                  <a:pt x="0" y="6299568"/>
                </a:lnTo>
                <a:lnTo>
                  <a:pt x="0" y="0"/>
                </a:lnTo>
                <a:close/>
              </a:path>
            </a:pathLst>
          </a:custGeom>
          <a:blipFill>
            <a:blip r:embed="rId2"/>
            <a:stretch>
              <a:fillRect/>
            </a:stretch>
          </a:blipFill>
        </p:spPr>
        <p:txBody>
          <a:bodyPr/>
          <a:lstStyle/>
          <a:p>
            <a:endParaRPr lang="ja-JP" altLang="en-US"/>
          </a:p>
        </p:txBody>
      </p:sp>
      <p:sp>
        <p:nvSpPr>
          <p:cNvPr id="3" name="Freeform 3"/>
          <p:cNvSpPr/>
          <p:nvPr/>
        </p:nvSpPr>
        <p:spPr>
          <a:xfrm>
            <a:off x="-228103" y="0"/>
            <a:ext cx="10197307" cy="10417764"/>
          </a:xfrm>
          <a:custGeom>
            <a:avLst/>
            <a:gdLst/>
            <a:ahLst/>
            <a:cxnLst/>
            <a:rect l="l" t="t" r="r" b="b"/>
            <a:pathLst>
              <a:path w="10197307" h="10417764">
                <a:moveTo>
                  <a:pt x="0" y="0"/>
                </a:moveTo>
                <a:lnTo>
                  <a:pt x="10197307" y="0"/>
                </a:lnTo>
                <a:lnTo>
                  <a:pt x="10197307" y="10417764"/>
                </a:lnTo>
                <a:lnTo>
                  <a:pt x="0" y="10417764"/>
                </a:lnTo>
                <a:lnTo>
                  <a:pt x="0" y="0"/>
                </a:lnTo>
                <a:close/>
              </a:path>
            </a:pathLst>
          </a:custGeom>
          <a:blipFill>
            <a:blip r:embed="rId2"/>
            <a:stretch>
              <a:fillRect l="-31182" r="-26582"/>
            </a:stretch>
          </a:blipFill>
        </p:spPr>
        <p:txBody>
          <a:bodyPr/>
          <a:lstStyle/>
          <a:p>
            <a:endParaRPr lang="ja-JP" altLang="en-US"/>
          </a:p>
        </p:txBody>
      </p:sp>
      <p:grpSp>
        <p:nvGrpSpPr>
          <p:cNvPr id="4" name="Group 4"/>
          <p:cNvGrpSpPr/>
          <p:nvPr/>
        </p:nvGrpSpPr>
        <p:grpSpPr>
          <a:xfrm>
            <a:off x="10730082" y="5584816"/>
            <a:ext cx="2202014" cy="715210"/>
            <a:chOff x="0" y="0"/>
            <a:chExt cx="1251239" cy="406400"/>
          </a:xfrm>
        </p:grpSpPr>
        <p:sp>
          <p:nvSpPr>
            <p:cNvPr id="5" name="Freeform 5"/>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6" name="TextBox 6"/>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紹介</a:t>
              </a:r>
            </a:p>
          </p:txBody>
        </p:sp>
      </p:grpSp>
      <p:grpSp>
        <p:nvGrpSpPr>
          <p:cNvPr id="7" name="Group 7"/>
          <p:cNvGrpSpPr/>
          <p:nvPr/>
        </p:nvGrpSpPr>
        <p:grpSpPr>
          <a:xfrm>
            <a:off x="10730082" y="1933583"/>
            <a:ext cx="2202014" cy="715210"/>
            <a:chOff x="0" y="0"/>
            <a:chExt cx="1251239" cy="406400"/>
          </a:xfrm>
        </p:grpSpPr>
        <p:sp>
          <p:nvSpPr>
            <p:cNvPr id="8" name="Freeform 8"/>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9" name="TextBox 9"/>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感想</a:t>
              </a:r>
            </a:p>
          </p:txBody>
        </p:sp>
      </p:grpSp>
      <p:sp>
        <p:nvSpPr>
          <p:cNvPr id="10" name="Freeform 10"/>
          <p:cNvSpPr/>
          <p:nvPr/>
        </p:nvSpPr>
        <p:spPr>
          <a:xfrm>
            <a:off x="-831442" y="0"/>
            <a:ext cx="10800645" cy="10287000"/>
          </a:xfrm>
          <a:custGeom>
            <a:avLst/>
            <a:gdLst/>
            <a:ahLst/>
            <a:cxnLst/>
            <a:rect l="l" t="t" r="r" b="b"/>
            <a:pathLst>
              <a:path w="10800645" h="10287000">
                <a:moveTo>
                  <a:pt x="0" y="0"/>
                </a:moveTo>
                <a:lnTo>
                  <a:pt x="10800646" y="0"/>
                </a:lnTo>
                <a:lnTo>
                  <a:pt x="10800646" y="10287000"/>
                </a:lnTo>
                <a:lnTo>
                  <a:pt x="0" y="10287000"/>
                </a:lnTo>
                <a:lnTo>
                  <a:pt x="0" y="0"/>
                </a:lnTo>
                <a:close/>
              </a:path>
            </a:pathLst>
          </a:custGeom>
          <a:blipFill>
            <a:blip r:embed="rId3"/>
            <a:stretch>
              <a:fillRect l="-12050" r="-14913"/>
            </a:stretch>
          </a:blipFill>
        </p:spPr>
        <p:txBody>
          <a:bodyPr/>
          <a:lstStyle/>
          <a:p>
            <a:endParaRPr lang="ja-JP" altLang="en-US"/>
          </a:p>
        </p:txBody>
      </p:sp>
      <p:sp>
        <p:nvSpPr>
          <p:cNvPr id="11" name="TextBox 11"/>
          <p:cNvSpPr txBox="1"/>
          <p:nvPr/>
        </p:nvSpPr>
        <p:spPr>
          <a:xfrm>
            <a:off x="14611016" y="923925"/>
            <a:ext cx="7557918" cy="863600"/>
          </a:xfrm>
          <a:prstGeom prst="rect">
            <a:avLst/>
          </a:prstGeom>
        </p:spPr>
        <p:txBody>
          <a:bodyPr lIns="0" tIns="0" rIns="0" bIns="0" rtlCol="0" anchor="t">
            <a:spAutoFit/>
          </a:bodyPr>
          <a:lstStyle/>
          <a:p>
            <a:pPr>
              <a:lnSpc>
                <a:spcPts val="7000"/>
              </a:lnSpc>
            </a:pPr>
            <a:r>
              <a:rPr lang="en-US" sz="5000">
                <a:solidFill>
                  <a:srgbClr val="000000"/>
                </a:solidFill>
                <a:ea typeface="Bellaboo"/>
              </a:rPr>
              <a:t>審計新村</a:t>
            </a:r>
          </a:p>
        </p:txBody>
      </p:sp>
      <p:sp>
        <p:nvSpPr>
          <p:cNvPr id="12" name="TextBox 12"/>
          <p:cNvSpPr txBox="1"/>
          <p:nvPr/>
        </p:nvSpPr>
        <p:spPr>
          <a:xfrm>
            <a:off x="10422134" y="6528626"/>
            <a:ext cx="7662789" cy="3563620"/>
          </a:xfrm>
          <a:prstGeom prst="rect">
            <a:avLst/>
          </a:prstGeom>
        </p:spPr>
        <p:txBody>
          <a:bodyPr lIns="0" tIns="0" rIns="0" bIns="0" rtlCol="0" anchor="t">
            <a:spAutoFit/>
          </a:bodyPr>
          <a:lstStyle/>
          <a:p>
            <a:pPr>
              <a:lnSpc>
                <a:spcPts val="3219"/>
              </a:lnSpc>
            </a:pPr>
            <a:r>
              <a:rPr lang="en-US" sz="2299">
                <a:solidFill>
                  <a:srgbClr val="000000"/>
                </a:solidFill>
                <a:ea typeface="Montserrat Semi-Bold"/>
              </a:rPr>
              <a:t>審計新村は、約半世紀の歴史を有する古い寮の一部である。審計新村は以前台湾省政府寮だった。このエリアは交通の利便性があり、台中の芸術、人文、新興のビジネスエリアに近接しており、徒歩圏内である。既存の緑の散歩道やアートギャラリーのクリエイティブショップと連携し、産業クラスター効果を形成する。同時に、生活、生産、生態の三位一体の基盤を持ち、若年層が小規模な起業をサポートし、雇用の機会を増やす。</a:t>
            </a:r>
          </a:p>
          <a:p>
            <a:pPr>
              <a:lnSpc>
                <a:spcPts val="2939"/>
              </a:lnSpc>
              <a:spcBef>
                <a:spcPct val="0"/>
              </a:spcBef>
            </a:pPr>
            <a:endParaRPr lang="en-US" sz="2299">
              <a:solidFill>
                <a:srgbClr val="000000"/>
              </a:solidFill>
              <a:ea typeface="Montserrat Semi-Bold"/>
            </a:endParaRPr>
          </a:p>
        </p:txBody>
      </p:sp>
      <p:sp>
        <p:nvSpPr>
          <p:cNvPr id="13" name="TextBox 13"/>
          <p:cNvSpPr txBox="1"/>
          <p:nvPr/>
        </p:nvSpPr>
        <p:spPr>
          <a:xfrm>
            <a:off x="10422134" y="2744043"/>
            <a:ext cx="7662789" cy="2763520"/>
          </a:xfrm>
          <a:prstGeom prst="rect">
            <a:avLst/>
          </a:prstGeom>
        </p:spPr>
        <p:txBody>
          <a:bodyPr lIns="0" tIns="0" rIns="0" bIns="0" rtlCol="0" anchor="t">
            <a:spAutoFit/>
          </a:bodyPr>
          <a:lstStyle/>
          <a:p>
            <a:pPr>
              <a:lnSpc>
                <a:spcPts val="3219"/>
              </a:lnSpc>
            </a:pPr>
            <a:r>
              <a:rPr lang="en-US" sz="2299">
                <a:solidFill>
                  <a:srgbClr val="000000"/>
                </a:solidFill>
                <a:ea typeface="Montserrat Semi-Bold"/>
              </a:rPr>
              <a:t>全体の雰囲気がよくて、可愛い場所でした。</a:t>
            </a:r>
          </a:p>
          <a:p>
            <a:pPr>
              <a:lnSpc>
                <a:spcPts val="3219"/>
              </a:lnSpc>
            </a:pPr>
            <a:r>
              <a:rPr lang="en-US" sz="2299">
                <a:solidFill>
                  <a:srgbClr val="000000"/>
                </a:solidFill>
                <a:ea typeface="Montserrat Semi-Bold"/>
              </a:rPr>
              <a:t>雑貨屋さんやカフェなどがたくさんありました。当時の部屋をリノベーションして、手作りのものがたくさん売られていました。</a:t>
            </a:r>
          </a:p>
          <a:p>
            <a:pPr>
              <a:lnSpc>
                <a:spcPts val="3219"/>
              </a:lnSpc>
            </a:pPr>
            <a:r>
              <a:rPr lang="en-US" sz="2299">
                <a:solidFill>
                  <a:srgbClr val="000000"/>
                </a:solidFill>
                <a:ea typeface="Montserrat Semi-Bold"/>
              </a:rPr>
              <a:t>今日は昼に行きましたが、イルミネーションの飾り付けもされていて、夜に行っても綺麗だろうなと思いました。</a:t>
            </a:r>
          </a:p>
          <a:p>
            <a:pPr algn="ctr">
              <a:lnSpc>
                <a:spcPts val="2939"/>
              </a:lnSpc>
              <a:spcBef>
                <a:spcPct val="0"/>
              </a:spcBef>
            </a:pPr>
            <a:endParaRPr lang="en-US" sz="2299">
              <a:solidFill>
                <a:srgbClr val="000000"/>
              </a:solidFill>
              <a:ea typeface="Montserr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103" y="0"/>
            <a:ext cx="9728239" cy="6299568"/>
          </a:xfrm>
          <a:custGeom>
            <a:avLst/>
            <a:gdLst/>
            <a:ahLst/>
            <a:cxnLst/>
            <a:rect l="l" t="t" r="r" b="b"/>
            <a:pathLst>
              <a:path w="9728239" h="6299568">
                <a:moveTo>
                  <a:pt x="0" y="0"/>
                </a:moveTo>
                <a:lnTo>
                  <a:pt x="9728238" y="0"/>
                </a:lnTo>
                <a:lnTo>
                  <a:pt x="9728238" y="6299568"/>
                </a:lnTo>
                <a:lnTo>
                  <a:pt x="0" y="6299568"/>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14611016" y="923925"/>
            <a:ext cx="7557918" cy="863600"/>
          </a:xfrm>
          <a:prstGeom prst="rect">
            <a:avLst/>
          </a:prstGeom>
        </p:spPr>
        <p:txBody>
          <a:bodyPr lIns="0" tIns="0" rIns="0" bIns="0" rtlCol="0" anchor="t">
            <a:spAutoFit/>
          </a:bodyPr>
          <a:lstStyle/>
          <a:p>
            <a:pPr>
              <a:lnSpc>
                <a:spcPts val="7000"/>
              </a:lnSpc>
            </a:pPr>
            <a:r>
              <a:rPr lang="en-US" sz="5000">
                <a:solidFill>
                  <a:srgbClr val="000000"/>
                </a:solidFill>
                <a:ea typeface="Bellaboo"/>
              </a:rPr>
              <a:t>綠光計畫</a:t>
            </a:r>
          </a:p>
        </p:txBody>
      </p:sp>
      <p:sp>
        <p:nvSpPr>
          <p:cNvPr id="4" name="Freeform 4"/>
          <p:cNvSpPr/>
          <p:nvPr/>
        </p:nvSpPr>
        <p:spPr>
          <a:xfrm>
            <a:off x="-228103" y="0"/>
            <a:ext cx="10197307" cy="10417764"/>
          </a:xfrm>
          <a:custGeom>
            <a:avLst/>
            <a:gdLst/>
            <a:ahLst/>
            <a:cxnLst/>
            <a:rect l="l" t="t" r="r" b="b"/>
            <a:pathLst>
              <a:path w="10197307" h="10417764">
                <a:moveTo>
                  <a:pt x="0" y="0"/>
                </a:moveTo>
                <a:lnTo>
                  <a:pt x="10197307" y="0"/>
                </a:lnTo>
                <a:lnTo>
                  <a:pt x="10197307" y="10417764"/>
                </a:lnTo>
                <a:lnTo>
                  <a:pt x="0" y="10417764"/>
                </a:lnTo>
                <a:lnTo>
                  <a:pt x="0" y="0"/>
                </a:lnTo>
                <a:close/>
              </a:path>
            </a:pathLst>
          </a:custGeom>
          <a:blipFill>
            <a:blip r:embed="rId2"/>
            <a:stretch>
              <a:fillRect l="-31182" r="-26582"/>
            </a:stretch>
          </a:blipFill>
        </p:spPr>
        <p:txBody>
          <a:bodyPr/>
          <a:lstStyle/>
          <a:p>
            <a:endParaRPr lang="ja-JP" altLang="en-US"/>
          </a:p>
        </p:txBody>
      </p:sp>
      <p:grpSp>
        <p:nvGrpSpPr>
          <p:cNvPr id="5" name="Group 5"/>
          <p:cNvGrpSpPr/>
          <p:nvPr/>
        </p:nvGrpSpPr>
        <p:grpSpPr>
          <a:xfrm>
            <a:off x="10730082" y="5584816"/>
            <a:ext cx="2202014" cy="715210"/>
            <a:chOff x="0" y="0"/>
            <a:chExt cx="1251239" cy="406400"/>
          </a:xfrm>
        </p:grpSpPr>
        <p:sp>
          <p:nvSpPr>
            <p:cNvPr id="6" name="Freeform 6"/>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7" name="TextBox 7"/>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紹介</a:t>
              </a:r>
            </a:p>
          </p:txBody>
        </p:sp>
      </p:grpSp>
      <p:sp>
        <p:nvSpPr>
          <p:cNvPr id="8" name="TextBox 8"/>
          <p:cNvSpPr txBox="1"/>
          <p:nvPr/>
        </p:nvSpPr>
        <p:spPr>
          <a:xfrm>
            <a:off x="10422134" y="6528626"/>
            <a:ext cx="7662789" cy="3563620"/>
          </a:xfrm>
          <a:prstGeom prst="rect">
            <a:avLst/>
          </a:prstGeom>
        </p:spPr>
        <p:txBody>
          <a:bodyPr lIns="0" tIns="0" rIns="0" bIns="0" rtlCol="0" anchor="t">
            <a:spAutoFit/>
          </a:bodyPr>
          <a:lstStyle/>
          <a:p>
            <a:pPr algn="ctr">
              <a:lnSpc>
                <a:spcPts val="3219"/>
              </a:lnSpc>
            </a:pPr>
            <a:r>
              <a:rPr lang="en-US" sz="2299">
                <a:solidFill>
                  <a:srgbClr val="000000"/>
                </a:solidFill>
                <a:latin typeface="Montserrat Semi-Bold"/>
                <a:ea typeface="Montserrat Semi-Bold"/>
              </a:rPr>
              <a:t>　　中興一巷に位置する12棟の古い寮は、かつて自動車水路公社の寮でしたが、20年以上も放置されていました。しかし、理想主義者のグループがこれを「綠光計畫」として再生し、文化的な創造性を注入し、多くの若者を引き寄せ、彼らの夢を実現する場所に変えました。この成功事例は、都市の創造力のポテンシャルを示し、クリエイターにとって良好な発展プラットフォームを提供しています。</a:t>
            </a:r>
          </a:p>
          <a:p>
            <a:pPr algn="ctr">
              <a:lnSpc>
                <a:spcPts val="3219"/>
              </a:lnSpc>
            </a:pPr>
            <a:endParaRPr lang="en-US" sz="2299">
              <a:solidFill>
                <a:srgbClr val="000000"/>
              </a:solidFill>
              <a:latin typeface="Montserrat Semi-Bold"/>
              <a:ea typeface="Montserrat Semi-Bold"/>
            </a:endParaRPr>
          </a:p>
          <a:p>
            <a:pPr algn="ctr">
              <a:lnSpc>
                <a:spcPts val="2939"/>
              </a:lnSpc>
              <a:spcBef>
                <a:spcPct val="0"/>
              </a:spcBef>
            </a:pPr>
            <a:endParaRPr lang="en-US" sz="2299">
              <a:solidFill>
                <a:srgbClr val="000000"/>
              </a:solidFill>
              <a:latin typeface="Montserrat Semi-Bold"/>
              <a:ea typeface="Montserrat Semi-Bold"/>
            </a:endParaRPr>
          </a:p>
        </p:txBody>
      </p:sp>
      <p:sp>
        <p:nvSpPr>
          <p:cNvPr id="9" name="Freeform 9"/>
          <p:cNvSpPr/>
          <p:nvPr/>
        </p:nvSpPr>
        <p:spPr>
          <a:xfrm>
            <a:off x="0" y="0"/>
            <a:ext cx="9969204" cy="10287000"/>
          </a:xfrm>
          <a:custGeom>
            <a:avLst/>
            <a:gdLst/>
            <a:ahLst/>
            <a:cxnLst/>
            <a:rect l="l" t="t" r="r" b="b"/>
            <a:pathLst>
              <a:path w="9969204" h="10287000">
                <a:moveTo>
                  <a:pt x="0" y="0"/>
                </a:moveTo>
                <a:lnTo>
                  <a:pt x="9969204" y="0"/>
                </a:lnTo>
                <a:lnTo>
                  <a:pt x="9969204" y="10287000"/>
                </a:lnTo>
                <a:lnTo>
                  <a:pt x="0" y="10287000"/>
                </a:lnTo>
                <a:lnTo>
                  <a:pt x="0" y="0"/>
                </a:lnTo>
                <a:close/>
              </a:path>
            </a:pathLst>
          </a:custGeom>
          <a:blipFill>
            <a:blip r:embed="rId3"/>
            <a:stretch>
              <a:fillRect l="-28398" r="-28398"/>
            </a:stretch>
          </a:blipFill>
        </p:spPr>
        <p:txBody>
          <a:bodyPr/>
          <a:lstStyle/>
          <a:p>
            <a:endParaRPr lang="ja-JP" altLang="en-US"/>
          </a:p>
        </p:txBody>
      </p:sp>
      <p:grpSp>
        <p:nvGrpSpPr>
          <p:cNvPr id="10" name="Group 10"/>
          <p:cNvGrpSpPr/>
          <p:nvPr/>
        </p:nvGrpSpPr>
        <p:grpSpPr>
          <a:xfrm>
            <a:off x="10730082" y="1933583"/>
            <a:ext cx="2202014" cy="715210"/>
            <a:chOff x="0" y="0"/>
            <a:chExt cx="1251239" cy="406400"/>
          </a:xfrm>
        </p:grpSpPr>
        <p:sp>
          <p:nvSpPr>
            <p:cNvPr id="11" name="Freeform 11"/>
            <p:cNvSpPr/>
            <p:nvPr/>
          </p:nvSpPr>
          <p:spPr>
            <a:xfrm>
              <a:off x="0" y="0"/>
              <a:ext cx="1251239" cy="406400"/>
            </a:xfrm>
            <a:custGeom>
              <a:avLst/>
              <a:gdLst/>
              <a:ahLst/>
              <a:cxnLst/>
              <a:rect l="l" t="t" r="r" b="b"/>
              <a:pathLst>
                <a:path w="1251239" h="406400">
                  <a:moveTo>
                    <a:pt x="1048039" y="0"/>
                  </a:moveTo>
                  <a:cubicBezTo>
                    <a:pt x="1160263" y="0"/>
                    <a:pt x="1251239" y="90976"/>
                    <a:pt x="1251239" y="203200"/>
                  </a:cubicBezTo>
                  <a:cubicBezTo>
                    <a:pt x="1251239" y="315424"/>
                    <a:pt x="1160263" y="406400"/>
                    <a:pt x="1048039"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ja-JP" altLang="en-US"/>
            </a:p>
          </p:txBody>
        </p:sp>
        <p:sp>
          <p:nvSpPr>
            <p:cNvPr id="12" name="TextBox 12"/>
            <p:cNvSpPr txBox="1"/>
            <p:nvPr/>
          </p:nvSpPr>
          <p:spPr>
            <a:xfrm>
              <a:off x="0" y="-38100"/>
              <a:ext cx="1251239" cy="444500"/>
            </a:xfrm>
            <a:prstGeom prst="rect">
              <a:avLst/>
            </a:prstGeom>
          </p:spPr>
          <p:txBody>
            <a:bodyPr lIns="50800" tIns="50800" rIns="50800" bIns="50800" rtlCol="0" anchor="ctr"/>
            <a:lstStyle/>
            <a:p>
              <a:pPr algn="ctr">
                <a:lnSpc>
                  <a:spcPts val="2939"/>
                </a:lnSpc>
              </a:pPr>
              <a:r>
                <a:rPr lang="en-US" sz="2099">
                  <a:solidFill>
                    <a:srgbClr val="FFFFFF"/>
                  </a:solidFill>
                  <a:ea typeface="Montserrat"/>
                </a:rPr>
                <a:t>感想</a:t>
              </a:r>
            </a:p>
          </p:txBody>
        </p:sp>
      </p:grpSp>
      <p:sp>
        <p:nvSpPr>
          <p:cNvPr id="13" name="TextBox 13"/>
          <p:cNvSpPr txBox="1"/>
          <p:nvPr/>
        </p:nvSpPr>
        <p:spPr>
          <a:xfrm>
            <a:off x="10422134" y="2778851"/>
            <a:ext cx="7662789" cy="3163570"/>
          </a:xfrm>
          <a:prstGeom prst="rect">
            <a:avLst/>
          </a:prstGeom>
        </p:spPr>
        <p:txBody>
          <a:bodyPr lIns="0" tIns="0" rIns="0" bIns="0" rtlCol="0" anchor="t">
            <a:spAutoFit/>
          </a:bodyPr>
          <a:lstStyle/>
          <a:p>
            <a:pPr>
              <a:lnSpc>
                <a:spcPts val="3219"/>
              </a:lnSpc>
            </a:pPr>
            <a:r>
              <a:rPr lang="en-US" sz="2299">
                <a:solidFill>
                  <a:srgbClr val="000000"/>
                </a:solidFill>
                <a:ea typeface="Montserrat Semi-Bold"/>
              </a:rPr>
              <a:t>寮だった頃のレンガや鉄鋼と緑が相まってとても雰囲気のある場所で歩くだけでも楽しむことができました。</a:t>
            </a:r>
          </a:p>
          <a:p>
            <a:pPr>
              <a:lnSpc>
                <a:spcPts val="3219"/>
              </a:lnSpc>
            </a:pPr>
            <a:r>
              <a:rPr lang="en-US" sz="2299">
                <a:solidFill>
                  <a:srgbClr val="000000"/>
                </a:solidFill>
                <a:ea typeface="Montserrat Semi-Bold"/>
              </a:rPr>
              <a:t>また、それぞれのお店はとても個性的で入ってみたい！と思えるお店ばかりでした。</a:t>
            </a:r>
          </a:p>
          <a:p>
            <a:pPr>
              <a:lnSpc>
                <a:spcPts val="3219"/>
              </a:lnSpc>
            </a:pPr>
            <a:r>
              <a:rPr lang="en-US" sz="2299">
                <a:solidFill>
                  <a:srgbClr val="000000"/>
                </a:solidFill>
                <a:ea typeface="Montserrat Semi-Bold"/>
              </a:rPr>
              <a:t>このようにかつての姿を残しつつ若者のビジネスのスタートを支援するような場所はとても素敵だと思いました。</a:t>
            </a:r>
          </a:p>
          <a:p>
            <a:pPr algn="ctr">
              <a:lnSpc>
                <a:spcPts val="3219"/>
              </a:lnSpc>
            </a:pPr>
            <a:endParaRPr lang="en-US" sz="2299">
              <a:solidFill>
                <a:srgbClr val="000000"/>
              </a:solidFill>
              <a:ea typeface="Montserrat Semi-Bold"/>
            </a:endParaRPr>
          </a:p>
          <a:p>
            <a:pPr algn="ctr">
              <a:lnSpc>
                <a:spcPts val="2939"/>
              </a:lnSpc>
              <a:spcBef>
                <a:spcPct val="0"/>
              </a:spcBef>
            </a:pPr>
            <a:endParaRPr lang="en-US" sz="2299">
              <a:solidFill>
                <a:srgbClr val="000000"/>
              </a:solidFill>
              <a:ea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6387" y="-998393"/>
            <a:ext cx="18554387" cy="12283785"/>
          </a:xfrm>
          <a:custGeom>
            <a:avLst/>
            <a:gdLst/>
            <a:ahLst/>
            <a:cxnLst/>
            <a:rect l="l" t="t" r="r" b="b"/>
            <a:pathLst>
              <a:path w="18554387" h="12283785">
                <a:moveTo>
                  <a:pt x="0" y="0"/>
                </a:moveTo>
                <a:lnTo>
                  <a:pt x="18554387" y="0"/>
                </a:lnTo>
                <a:lnTo>
                  <a:pt x="18554387" y="12283786"/>
                </a:lnTo>
                <a:lnTo>
                  <a:pt x="0" y="12283786"/>
                </a:lnTo>
                <a:lnTo>
                  <a:pt x="0" y="0"/>
                </a:lnTo>
                <a:close/>
              </a:path>
            </a:pathLst>
          </a:custGeom>
          <a:blipFill>
            <a:blip r:embed="rId2"/>
            <a:stretch>
              <a:fillRect t="-317" b="-317"/>
            </a:stretch>
          </a:blipFill>
        </p:spPr>
        <p:txBody>
          <a:bodyPr/>
          <a:lstStyle/>
          <a:p>
            <a:endParaRPr lang="ja-JP" altLang="en-US"/>
          </a:p>
        </p:txBody>
      </p:sp>
      <p:grpSp>
        <p:nvGrpSpPr>
          <p:cNvPr id="3" name="Group 3"/>
          <p:cNvGrpSpPr/>
          <p:nvPr/>
        </p:nvGrpSpPr>
        <p:grpSpPr>
          <a:xfrm>
            <a:off x="3513564" y="4231859"/>
            <a:ext cx="11556931" cy="1009582"/>
            <a:chOff x="0" y="0"/>
            <a:chExt cx="4652160" cy="406400"/>
          </a:xfrm>
        </p:grpSpPr>
        <p:sp>
          <p:nvSpPr>
            <p:cNvPr id="4" name="Freeform 4"/>
            <p:cNvSpPr/>
            <p:nvPr/>
          </p:nvSpPr>
          <p:spPr>
            <a:xfrm>
              <a:off x="0" y="0"/>
              <a:ext cx="4652160" cy="406400"/>
            </a:xfrm>
            <a:custGeom>
              <a:avLst/>
              <a:gdLst/>
              <a:ahLst/>
              <a:cxnLst/>
              <a:rect l="l" t="t" r="r" b="b"/>
              <a:pathLst>
                <a:path w="4652160" h="406400">
                  <a:moveTo>
                    <a:pt x="4448960" y="0"/>
                  </a:moveTo>
                  <a:cubicBezTo>
                    <a:pt x="4561185" y="0"/>
                    <a:pt x="4652160" y="90976"/>
                    <a:pt x="4652160" y="203200"/>
                  </a:cubicBezTo>
                  <a:cubicBezTo>
                    <a:pt x="4652160" y="315424"/>
                    <a:pt x="4561185" y="406400"/>
                    <a:pt x="4448960" y="406400"/>
                  </a:cubicBezTo>
                  <a:lnTo>
                    <a:pt x="203200" y="406400"/>
                  </a:lnTo>
                  <a:cubicBezTo>
                    <a:pt x="90976" y="406400"/>
                    <a:pt x="0" y="315424"/>
                    <a:pt x="0" y="203200"/>
                  </a:cubicBezTo>
                  <a:cubicBezTo>
                    <a:pt x="0" y="90976"/>
                    <a:pt x="90976" y="0"/>
                    <a:pt x="203200" y="0"/>
                  </a:cubicBezTo>
                  <a:close/>
                </a:path>
              </a:pathLst>
            </a:custGeom>
            <a:solidFill>
              <a:srgbClr val="000000"/>
            </a:solidFill>
          </p:spPr>
          <p:txBody>
            <a:bodyPr/>
            <a:lstStyle/>
            <a:p>
              <a:endParaRPr lang="ja-JP" altLang="en-US"/>
            </a:p>
          </p:txBody>
        </p:sp>
        <p:sp>
          <p:nvSpPr>
            <p:cNvPr id="5" name="TextBox 5"/>
            <p:cNvSpPr txBox="1"/>
            <p:nvPr/>
          </p:nvSpPr>
          <p:spPr>
            <a:xfrm>
              <a:off x="0" y="-47625"/>
              <a:ext cx="4652160" cy="454025"/>
            </a:xfrm>
            <a:prstGeom prst="rect">
              <a:avLst/>
            </a:prstGeom>
          </p:spPr>
          <p:txBody>
            <a:bodyPr lIns="50800" tIns="50800" rIns="50800" bIns="50800" rtlCol="0" anchor="ctr"/>
            <a:lstStyle/>
            <a:p>
              <a:pPr algn="ctr">
                <a:lnSpc>
                  <a:spcPts val="3639"/>
                </a:lnSpc>
              </a:pPr>
              <a:endParaRPr/>
            </a:p>
          </p:txBody>
        </p:sp>
      </p:grpSp>
      <p:sp>
        <p:nvSpPr>
          <p:cNvPr id="6" name="TextBox 6"/>
          <p:cNvSpPr txBox="1"/>
          <p:nvPr/>
        </p:nvSpPr>
        <p:spPr>
          <a:xfrm>
            <a:off x="3661593" y="4169898"/>
            <a:ext cx="11260872" cy="1019205"/>
          </a:xfrm>
          <a:prstGeom prst="rect">
            <a:avLst/>
          </a:prstGeom>
        </p:spPr>
        <p:txBody>
          <a:bodyPr lIns="0" tIns="0" rIns="0" bIns="0" rtlCol="0" anchor="t">
            <a:spAutoFit/>
          </a:bodyPr>
          <a:lstStyle/>
          <a:p>
            <a:pPr algn="ctr">
              <a:lnSpc>
                <a:spcPts val="8398"/>
              </a:lnSpc>
            </a:pPr>
            <a:r>
              <a:rPr lang="en-US" sz="5998">
                <a:solidFill>
                  <a:srgbClr val="FFFFFF"/>
                </a:solidFill>
                <a:ea typeface="Bellaboo"/>
              </a:rPr>
              <a:t>ご清聴ありがとうございました</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309</Words>
  <Application>Microsoft Office PowerPoint</Application>
  <PresentationFormat>ユーザー設定</PresentationFormat>
  <Paragraphs>53</Paragraphs>
  <Slides>9</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Bellaboo</vt:lpstr>
      <vt:lpstr>Arial</vt:lpstr>
      <vt:lpstr>Sモトヤ新楷書 Bold</vt:lpstr>
      <vt:lpstr>Montserrat</vt:lpstr>
      <vt:lpstr>Montserrat Semi-Bold</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愛媛大学学生交流活動概要</dc:title>
  <dc:creator>石丸千晴</dc:creator>
  <cp:lastModifiedBy>千晴 石丸</cp:lastModifiedBy>
  <cp:revision>2</cp:revision>
  <dcterms:created xsi:type="dcterms:W3CDTF">2006-08-16T00:00:00Z</dcterms:created>
  <dcterms:modified xsi:type="dcterms:W3CDTF">2024-03-26T05:26:26Z</dcterms:modified>
  <dc:identifier>DAF98UYlESc</dc:identifier>
</cp:coreProperties>
</file>